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4" r:id="rId2"/>
    <p:sldId id="275" r:id="rId3"/>
    <p:sldId id="276" r:id="rId4"/>
    <p:sldId id="277" r:id="rId5"/>
    <p:sldId id="278" r:id="rId6"/>
    <p:sldId id="256" r:id="rId7"/>
    <p:sldId id="259" r:id="rId8"/>
    <p:sldId id="260" r:id="rId9"/>
    <p:sldId id="279" r:id="rId10"/>
    <p:sldId id="280" r:id="rId11"/>
    <p:sldId id="281" r:id="rId12"/>
    <p:sldId id="257" r:id="rId13"/>
    <p:sldId id="268" r:id="rId14"/>
    <p:sldId id="265" r:id="rId15"/>
    <p:sldId id="266" r:id="rId16"/>
    <p:sldId id="273" r:id="rId17"/>
  </p:sldIdLst>
  <p:sldSz cx="9144000" cy="6858000" type="screen4x3"/>
  <p:notesSz cx="6858000" cy="9144000"/>
  <p:defaultTextStyle>
    <a:defPPr>
      <a:defRPr lang="es-A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B344D84-9AFB-497E-A393-DC336BA19D2E}" styleName="Estilo medio 3 - Énfasis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A488322-F2BA-4B5B-9748-0D474271808F}" styleName="Estilo medio 3 - Énfasis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194" y="1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DD7060-B2B3-4542-A462-E878FD49C1C6}" type="datetimeFigureOut">
              <a:rPr lang="es-AR" smtClean="0"/>
              <a:pPr/>
              <a:t>3/7/2018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A74B5-334A-4E57-ACC6-20B968871824}" type="slidenum">
              <a:rPr lang="es-AR" smtClean="0"/>
              <a:pPr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8626066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DD7060-B2B3-4542-A462-E878FD49C1C6}" type="datetimeFigureOut">
              <a:rPr lang="es-AR" smtClean="0"/>
              <a:pPr/>
              <a:t>3/7/2018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A74B5-334A-4E57-ACC6-20B968871824}" type="slidenum">
              <a:rPr lang="es-AR" smtClean="0"/>
              <a:pPr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8549860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DD7060-B2B3-4542-A462-E878FD49C1C6}" type="datetimeFigureOut">
              <a:rPr lang="es-AR" smtClean="0"/>
              <a:pPr/>
              <a:t>3/7/2018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A74B5-334A-4E57-ACC6-20B968871824}" type="slidenum">
              <a:rPr lang="es-AR" smtClean="0"/>
              <a:pPr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8412170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DD7060-B2B3-4542-A462-E878FD49C1C6}" type="datetimeFigureOut">
              <a:rPr lang="es-AR" smtClean="0"/>
              <a:pPr/>
              <a:t>3/7/2018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A74B5-334A-4E57-ACC6-20B968871824}" type="slidenum">
              <a:rPr lang="es-AR" smtClean="0"/>
              <a:pPr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7017754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DD7060-B2B3-4542-A462-E878FD49C1C6}" type="datetimeFigureOut">
              <a:rPr lang="es-AR" smtClean="0"/>
              <a:pPr/>
              <a:t>3/7/2018</a:t>
            </a:fld>
            <a:endParaRPr lang="es-AR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A74B5-334A-4E57-ACC6-20B968871824}" type="slidenum">
              <a:rPr lang="es-AR" smtClean="0"/>
              <a:pPr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5327633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DD7060-B2B3-4542-A462-E878FD49C1C6}" type="datetimeFigureOut">
              <a:rPr lang="es-AR" smtClean="0"/>
              <a:pPr/>
              <a:t>3/7/2018</a:t>
            </a:fld>
            <a:endParaRPr lang="es-A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A74B5-334A-4E57-ACC6-20B968871824}" type="slidenum">
              <a:rPr lang="es-AR" smtClean="0"/>
              <a:pPr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2026300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DD7060-B2B3-4542-A462-E878FD49C1C6}" type="datetimeFigureOut">
              <a:rPr lang="es-AR" smtClean="0"/>
              <a:pPr/>
              <a:t>3/7/2018</a:t>
            </a:fld>
            <a:endParaRPr lang="es-AR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A74B5-334A-4E57-ACC6-20B968871824}" type="slidenum">
              <a:rPr lang="es-AR" smtClean="0"/>
              <a:pPr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0272115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DD7060-B2B3-4542-A462-E878FD49C1C6}" type="datetimeFigureOut">
              <a:rPr lang="es-AR" smtClean="0"/>
              <a:pPr/>
              <a:t>3/7/2018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A74B5-334A-4E57-ACC6-20B968871824}" type="slidenum">
              <a:rPr lang="es-AR" smtClean="0"/>
              <a:pPr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8503852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DD7060-B2B3-4542-A462-E878FD49C1C6}" type="datetimeFigureOut">
              <a:rPr lang="es-AR" smtClean="0"/>
              <a:pPr/>
              <a:t>3/7/2018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A74B5-334A-4E57-ACC6-20B968871824}" type="slidenum">
              <a:rPr lang="es-AR" smtClean="0"/>
              <a:pPr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41297798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DD7060-B2B3-4542-A462-E878FD49C1C6}" type="datetimeFigureOut">
              <a:rPr lang="es-AR" smtClean="0"/>
              <a:pPr/>
              <a:t>3/7/2018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A74B5-334A-4E57-ACC6-20B968871824}" type="slidenum">
              <a:rPr lang="es-AR" smtClean="0"/>
              <a:pPr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566332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DD7060-B2B3-4542-A462-E878FD49C1C6}" type="datetimeFigureOut">
              <a:rPr lang="es-AR" smtClean="0"/>
              <a:pPr/>
              <a:t>3/7/2018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A74B5-334A-4E57-ACC6-20B968871824}" type="slidenum">
              <a:rPr lang="es-AR" smtClean="0"/>
              <a:pPr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4853067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DD7060-B2B3-4542-A462-E878FD49C1C6}" type="datetimeFigureOut">
              <a:rPr lang="es-AR" smtClean="0"/>
              <a:pPr/>
              <a:t>3/7/2018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6A74B5-334A-4E57-ACC6-20B968871824}" type="slidenum">
              <a:rPr lang="es-AR" smtClean="0"/>
              <a:pPr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3017748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116632"/>
            <a:ext cx="9144000" cy="6741368"/>
          </a:xfrm>
        </p:spPr>
        <p:txBody>
          <a:bodyPr>
            <a:normAutofit lnSpcReduction="10000"/>
          </a:bodyPr>
          <a:lstStyle/>
          <a:p>
            <a:endParaRPr lang="es-AR" b="1" smtClean="0"/>
          </a:p>
          <a:p>
            <a:r>
              <a:rPr lang="es-AR" b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GUÍA DE INTERVENCIÓN EN LAS ESCUELAS N° 2</a:t>
            </a:r>
          </a:p>
          <a:p>
            <a:r>
              <a:rPr lang="es-AR" b="1" smtClean="0">
                <a:solidFill>
                  <a:schemeClr val="tx1"/>
                </a:solidFill>
              </a:rPr>
              <a:t>Dos procesos claves para el trabajo: Registrar y Sistematizar</a:t>
            </a:r>
          </a:p>
          <a:p>
            <a:r>
              <a:rPr lang="es-AR" b="1" smtClean="0">
                <a:solidFill>
                  <a:schemeClr val="tx1"/>
                </a:solidFill>
              </a:rPr>
              <a:t>Estas consideraciones pretenden orientar las posibilidades acerca de identificar y reflexionar sobre las dificultades que conlleva el </a:t>
            </a:r>
            <a:r>
              <a:rPr lang="es-AR" b="1" u="sng" smtClean="0">
                <a:solidFill>
                  <a:schemeClr val="tx1"/>
                </a:solidFill>
              </a:rPr>
              <a:t>proceso de observación, registro, </a:t>
            </a:r>
            <a:r>
              <a:rPr lang="es-AR" b="1" smtClean="0">
                <a:solidFill>
                  <a:schemeClr val="tx1"/>
                </a:solidFill>
              </a:rPr>
              <a:t>sistematización y redacción del informe que dé cuenta de la indagación realizada.</a:t>
            </a:r>
          </a:p>
          <a:p>
            <a:r>
              <a:rPr lang="es-AR" b="1" smtClean="0">
                <a:solidFill>
                  <a:schemeClr val="tx1"/>
                </a:solidFill>
              </a:rPr>
              <a:t>Se debe </a:t>
            </a:r>
            <a:r>
              <a:rPr lang="es-AR" b="1" u="sng" smtClean="0">
                <a:solidFill>
                  <a:schemeClr val="tx1"/>
                </a:solidFill>
              </a:rPr>
              <a:t>observar detenidamente </a:t>
            </a:r>
            <a:r>
              <a:rPr lang="es-AR" b="1" smtClean="0">
                <a:solidFill>
                  <a:schemeClr val="tx1"/>
                </a:solidFill>
              </a:rPr>
              <a:t>para tomar la decisión, a partir de los indicios detectados, de qué es lo que se va a analizar. La </a:t>
            </a:r>
            <a:r>
              <a:rPr lang="es-AR" b="1" u="sng" smtClean="0">
                <a:solidFill>
                  <a:schemeClr val="tx1"/>
                </a:solidFill>
              </a:rPr>
              <a:t>observación va acompañada del registro, </a:t>
            </a:r>
            <a:r>
              <a:rPr lang="es-AR" b="1" smtClean="0">
                <a:solidFill>
                  <a:schemeClr val="tx1"/>
                </a:solidFill>
              </a:rPr>
              <a:t>éste puede ser “mecánico” o “narrativo” entre otros.</a:t>
            </a:r>
            <a:endParaRPr lang="es-AR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1164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AR" b="1" dirty="0"/>
              <a:t>El </a:t>
            </a:r>
            <a:r>
              <a:rPr lang="es-AR" b="1" i="1" dirty="0"/>
              <a:t>mecánico</a:t>
            </a:r>
            <a:r>
              <a:rPr lang="es-AR" b="1" dirty="0"/>
              <a:t>, tiene como ventaja que se lo puede manipular, volviendo a él cada vez que se lo necesita. Se puede llevar a cabo a través de: fotografías, grabaciones, audios, documentos, comentarios en vivo, etc</a:t>
            </a:r>
            <a:r>
              <a:rPr lang="es-AR" b="1" dirty="0" smtClean="0"/>
              <a:t>.</a:t>
            </a:r>
          </a:p>
          <a:p>
            <a:pPr marL="0" indent="0" algn="ctr">
              <a:buNone/>
            </a:pPr>
            <a:endParaRPr lang="es-AR" b="1" dirty="0"/>
          </a:p>
          <a:p>
            <a:pPr marL="0" indent="0" algn="ctr">
              <a:buNone/>
            </a:pPr>
            <a:r>
              <a:rPr lang="es-AR" b="1" dirty="0"/>
              <a:t>El registro </a:t>
            </a:r>
            <a:r>
              <a:rPr lang="es-AR" b="1" i="1" dirty="0"/>
              <a:t>narrativo</a:t>
            </a:r>
            <a:r>
              <a:rPr lang="es-AR" b="1" dirty="0"/>
              <a:t> involucra al o a los sujetos que se van a observar. Éstos deben elaborar textos que describan los acontecimientos, el comportamiento de los </a:t>
            </a:r>
            <a:r>
              <a:rPr lang="es-AR" b="1" dirty="0" smtClean="0"/>
              <a:t>sujetos, </a:t>
            </a:r>
            <a:r>
              <a:rPr lang="es-AR" b="1" dirty="0"/>
              <a:t>las reacciones frente a un proyecto, etc. Se pueden usar anecdotarios, notas de campo, etc.</a:t>
            </a:r>
          </a:p>
          <a:p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3946380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AR" b="1" dirty="0" smtClean="0"/>
          </a:p>
          <a:p>
            <a:endParaRPr lang="es-AR" b="1" dirty="0"/>
          </a:p>
          <a:p>
            <a:endParaRPr lang="es-AR" b="1" dirty="0" smtClean="0"/>
          </a:p>
          <a:p>
            <a:pPr marL="0" indent="0" algn="ctr">
              <a:buNone/>
            </a:pPr>
            <a:r>
              <a:rPr lang="es-AR" b="1" dirty="0" smtClean="0"/>
              <a:t>Sea </a:t>
            </a:r>
            <a:r>
              <a:rPr lang="es-AR" b="1" dirty="0"/>
              <a:t>cual fuere el registro utilizado, lo importante es el proceso de escritura de la práctica cotidiana en educación, que no sólo debe restringirse a lo realizado, sino también a la formalización escrita de nuestros proyectos, análisis, críticas y pensamientos</a:t>
            </a:r>
          </a:p>
          <a:p>
            <a:pPr marL="0" indent="0">
              <a:buNone/>
            </a:pPr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4035875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80728"/>
          </a:xfrm>
        </p:spPr>
        <p:txBody>
          <a:bodyPr>
            <a:normAutofit fontScale="90000"/>
          </a:bodyPr>
          <a:lstStyle/>
          <a:p>
            <a:r>
              <a:rPr lang="es-AR" b="1" dirty="0"/>
              <a:t>Abordaje de la realidad, situación, acontecimientos a través </a:t>
            </a:r>
            <a:r>
              <a:rPr lang="es-AR" b="1" dirty="0" smtClean="0"/>
              <a:t>de:</a:t>
            </a:r>
            <a:endParaRPr lang="es-AR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1052736"/>
            <a:ext cx="9144000" cy="5976664"/>
          </a:xfrm>
        </p:spPr>
        <p:txBody>
          <a:bodyPr>
            <a:normAutofit/>
          </a:bodyPr>
          <a:lstStyle/>
          <a:p>
            <a:pPr marL="400050" lvl="1" indent="0" algn="ctr">
              <a:buNone/>
            </a:pPr>
            <a:r>
              <a:rPr lang="es-AR" sz="3200" b="1" dirty="0" smtClean="0"/>
              <a:t>1-ENFOQUE CUANTITATIVO</a:t>
            </a:r>
          </a:p>
          <a:p>
            <a:pPr marL="400050" lvl="1" indent="0" algn="ctr">
              <a:buNone/>
            </a:pPr>
            <a:r>
              <a:rPr lang="es-AR" sz="2000" b="1" dirty="0" smtClean="0"/>
              <a:t>			</a:t>
            </a:r>
          </a:p>
          <a:p>
            <a:pPr marL="400050" lvl="1" indent="0" algn="ctr">
              <a:buNone/>
            </a:pPr>
            <a:r>
              <a:rPr lang="es-AR" b="1" dirty="0" smtClean="0"/>
              <a:t>La </a:t>
            </a:r>
            <a:r>
              <a:rPr lang="es-AR" b="1" dirty="0"/>
              <a:t>encuesta (cuestionario) </a:t>
            </a:r>
            <a:endParaRPr lang="es-AR" b="1" dirty="0" smtClean="0"/>
          </a:p>
          <a:p>
            <a:pPr marL="400050" lvl="1" indent="0" algn="ctr">
              <a:buNone/>
            </a:pPr>
            <a:r>
              <a:rPr lang="es-AR" b="1" dirty="0" smtClean="0"/>
              <a:t>como </a:t>
            </a:r>
            <a:r>
              <a:rPr lang="es-AR" b="1" dirty="0"/>
              <a:t>técnica de </a:t>
            </a:r>
            <a:endParaRPr lang="es-AR" b="1" dirty="0" smtClean="0"/>
          </a:p>
          <a:p>
            <a:pPr marL="400050" lvl="1" indent="0" algn="ctr">
              <a:buNone/>
            </a:pPr>
            <a:r>
              <a:rPr lang="es-AR" b="1" dirty="0" smtClean="0"/>
              <a:t>investigación </a:t>
            </a:r>
            <a:r>
              <a:rPr lang="es-AR" b="1" dirty="0"/>
              <a:t>social. </a:t>
            </a:r>
            <a:endParaRPr lang="es-AR" dirty="0"/>
          </a:p>
          <a:p>
            <a:pPr marL="0" lvl="0" indent="0" algn="just">
              <a:buNone/>
            </a:pPr>
            <a:endParaRPr lang="es-AR" sz="2400" dirty="0" smtClean="0"/>
          </a:p>
          <a:p>
            <a:pPr marL="0" lvl="0" indent="0" algn="ctr">
              <a:buNone/>
            </a:pPr>
            <a:r>
              <a:rPr lang="es-AR" sz="2400" b="1" dirty="0" smtClean="0"/>
              <a:t>-</a:t>
            </a:r>
            <a:r>
              <a:rPr lang="es-AR" sz="2400" b="1" dirty="0"/>
              <a:t>Preguntas cerradas </a:t>
            </a:r>
            <a:endParaRPr lang="es-AR" sz="2400" b="1" dirty="0" smtClean="0"/>
          </a:p>
          <a:p>
            <a:pPr marL="0" lvl="0" indent="0" algn="ctr">
              <a:buNone/>
            </a:pPr>
            <a:r>
              <a:rPr lang="es-AR" sz="2400" b="1" dirty="0" smtClean="0"/>
              <a:t>o </a:t>
            </a:r>
            <a:r>
              <a:rPr lang="es-AR" sz="2400" b="1" dirty="0"/>
              <a:t>dicotómicas (“limitadas”): </a:t>
            </a:r>
            <a:endParaRPr lang="es-AR" sz="2400" b="1" dirty="0" smtClean="0"/>
          </a:p>
          <a:p>
            <a:pPr marL="0" lvl="0" indent="0" algn="ctr">
              <a:buNone/>
            </a:pPr>
            <a:r>
              <a:rPr lang="es-AR" sz="2400" b="1" dirty="0" smtClean="0"/>
              <a:t>Ej</a:t>
            </a:r>
            <a:r>
              <a:rPr lang="es-AR" sz="2400" b="1" dirty="0"/>
              <a:t>. </a:t>
            </a:r>
            <a:r>
              <a:rPr lang="es-AR" sz="2400" b="1" i="1" dirty="0"/>
              <a:t>¿Está Ud. de acuerdo </a:t>
            </a:r>
            <a:endParaRPr lang="es-AR" sz="2400" b="1" i="1" dirty="0" smtClean="0"/>
          </a:p>
          <a:p>
            <a:pPr marL="0" lvl="0" indent="0" algn="ctr">
              <a:buNone/>
            </a:pPr>
            <a:r>
              <a:rPr lang="es-AR" sz="2400" b="1" i="1" dirty="0" smtClean="0"/>
              <a:t>con </a:t>
            </a:r>
            <a:r>
              <a:rPr lang="es-AR" sz="2400" b="1" i="1" dirty="0"/>
              <a:t>la política económica del </a:t>
            </a:r>
            <a:endParaRPr lang="es-AR" sz="2400" b="1" i="1" dirty="0" smtClean="0"/>
          </a:p>
          <a:p>
            <a:pPr marL="0" lvl="0" indent="0" algn="ctr">
              <a:buNone/>
            </a:pPr>
            <a:r>
              <a:rPr lang="es-AR" sz="2400" b="1" i="1" dirty="0" smtClean="0"/>
              <a:t>gobierno </a:t>
            </a:r>
            <a:r>
              <a:rPr lang="es-AR" sz="2400" b="1" i="1" dirty="0"/>
              <a:t>nacional?</a:t>
            </a:r>
            <a:r>
              <a:rPr lang="es-AR" sz="2400" b="1" dirty="0"/>
              <a:t> 	</a:t>
            </a:r>
          </a:p>
          <a:p>
            <a:pPr marL="0" lvl="0" indent="0" algn="ctr">
              <a:buNone/>
            </a:pPr>
            <a:r>
              <a:rPr lang="es-AR" sz="2400" b="1" dirty="0" smtClean="0"/>
              <a:t>*Sí</a:t>
            </a:r>
            <a:r>
              <a:rPr lang="es-AR" sz="2400" b="1" dirty="0"/>
              <a:t>….No…..No sabe…..No contesta….</a:t>
            </a:r>
          </a:p>
          <a:p>
            <a:endParaRPr lang="es-AR" sz="2400" dirty="0"/>
          </a:p>
        </p:txBody>
      </p:sp>
      <p:sp>
        <p:nvSpPr>
          <p:cNvPr id="4" name="3 Flecha abajo"/>
          <p:cNvSpPr/>
          <p:nvPr/>
        </p:nvSpPr>
        <p:spPr>
          <a:xfrm>
            <a:off x="4528669" y="3559942"/>
            <a:ext cx="167253" cy="423332"/>
          </a:xfrm>
          <a:prstGeom prst="down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5" name="4 Flecha abajo"/>
          <p:cNvSpPr/>
          <p:nvPr/>
        </p:nvSpPr>
        <p:spPr>
          <a:xfrm>
            <a:off x="4529304" y="1655611"/>
            <a:ext cx="167253" cy="423332"/>
          </a:xfrm>
          <a:prstGeom prst="down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831560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pPr marL="0" indent="0" algn="ctr">
              <a:buNone/>
            </a:pPr>
            <a:r>
              <a:rPr lang="es-AR" b="1" dirty="0" smtClean="0"/>
              <a:t>2-ENFOQUE </a:t>
            </a:r>
            <a:r>
              <a:rPr lang="es-AR" b="1" dirty="0"/>
              <a:t>CUALITATIVO</a:t>
            </a:r>
            <a:endParaRPr lang="es-AR" dirty="0"/>
          </a:p>
          <a:p>
            <a:pPr algn="ctr"/>
            <a:endParaRPr lang="es-AR" dirty="0"/>
          </a:p>
        </p:txBody>
      </p:sp>
      <p:sp>
        <p:nvSpPr>
          <p:cNvPr id="4" name="3 Flecha abajo"/>
          <p:cNvSpPr/>
          <p:nvPr/>
        </p:nvSpPr>
        <p:spPr>
          <a:xfrm>
            <a:off x="4139952" y="692696"/>
            <a:ext cx="167253" cy="423332"/>
          </a:xfrm>
          <a:prstGeom prst="down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5" name="4 Rectángulo"/>
          <p:cNvSpPr/>
          <p:nvPr/>
        </p:nvSpPr>
        <p:spPr>
          <a:xfrm>
            <a:off x="0" y="1487016"/>
            <a:ext cx="91440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AR" sz="2400" b="1" dirty="0"/>
              <a:t>-Entrevista como técnica de investigación/sistematización social. Busca lograr respuestas válidas y fiables acerca de aquello que se quiere conocer.</a:t>
            </a:r>
          </a:p>
          <a:p>
            <a:endParaRPr lang="es-AR" sz="2400" b="1" dirty="0"/>
          </a:p>
          <a:p>
            <a:pPr lvl="0"/>
            <a:r>
              <a:rPr lang="es-AR" sz="2400" b="1" dirty="0"/>
              <a:t>-Entrevista estructurada (formal o estandarizada): Se realiza sobre la base de un formulario, a través de una lista de preguntas establecidas con anterioridad.</a:t>
            </a:r>
          </a:p>
          <a:p>
            <a:pPr lvl="0"/>
            <a:endParaRPr lang="es-AR" sz="2400" b="1" dirty="0"/>
          </a:p>
          <a:p>
            <a:pPr lvl="0"/>
            <a:r>
              <a:rPr lang="es-AR" sz="2400" b="1" dirty="0"/>
              <a:t>-Entrevista semiestructurada (o basada en una </a:t>
            </a:r>
            <a:r>
              <a:rPr lang="es-AR" sz="2400" b="1" dirty="0" err="1"/>
              <a:t>guión</a:t>
            </a:r>
            <a:r>
              <a:rPr lang="es-AR" sz="2400" b="1" dirty="0"/>
              <a:t>): </a:t>
            </a:r>
            <a:r>
              <a:rPr lang="es-AR" sz="2400" b="1" dirty="0" err="1"/>
              <a:t>Guión</a:t>
            </a:r>
            <a:r>
              <a:rPr lang="es-AR" sz="2400" b="1" dirty="0"/>
              <a:t> de temas y objetivos que se consideran relevantes para los propósitos de la investigación.</a:t>
            </a:r>
          </a:p>
          <a:p>
            <a:pPr lvl="0"/>
            <a:endParaRPr lang="es-AR" sz="2400" b="1" dirty="0"/>
          </a:p>
          <a:p>
            <a:pPr lvl="0"/>
            <a:r>
              <a:rPr lang="es-AR" sz="2400" b="1" dirty="0"/>
              <a:t>-Entrevista libre o no estructurada (entrevista extensiva):</a:t>
            </a:r>
          </a:p>
          <a:p>
            <a:endParaRPr lang="es-AR" sz="2400" b="1" dirty="0"/>
          </a:p>
          <a:p>
            <a:endParaRPr lang="es-CR" sz="2400" dirty="0"/>
          </a:p>
        </p:txBody>
      </p:sp>
    </p:spTree>
    <p:extLst>
      <p:ext uri="{BB962C8B-B14F-4D97-AF65-F5344CB8AC3E}">
        <p14:creationId xmlns:p14="http://schemas.microsoft.com/office/powerpoint/2010/main" val="3651932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260648"/>
            <a:ext cx="9144000" cy="6336704"/>
          </a:xfrm>
        </p:spPr>
        <p:txBody>
          <a:bodyPr>
            <a:normAutofit/>
          </a:bodyPr>
          <a:lstStyle/>
          <a:p>
            <a:r>
              <a:rPr lang="es-AR" sz="4600" b="1" u="sng" dirty="0" smtClean="0">
                <a:solidFill>
                  <a:schemeClr val="tx1"/>
                </a:solidFill>
              </a:rPr>
              <a:t>OSERVAR</a:t>
            </a:r>
            <a:r>
              <a:rPr lang="es-AR" sz="4600" b="1" dirty="0" smtClean="0">
                <a:solidFill>
                  <a:schemeClr val="tx1"/>
                </a:solidFill>
              </a:rPr>
              <a:t>: </a:t>
            </a:r>
          </a:p>
          <a:p>
            <a:r>
              <a:rPr lang="es-AR" sz="4300" b="1" dirty="0" smtClean="0">
                <a:solidFill>
                  <a:schemeClr val="tx1"/>
                </a:solidFill>
              </a:rPr>
              <a:t>ES MIRAR DETENIDAMENTE SIN BUSCAR LAS CAUSAS, PRESTAR ATENCIÓN EN FORMA VOLUNTARIA Y SELECTIVA, PERCIBIR ACTIVAMENTE NUESTRA REALIDAD, EN LA QUE ESTOY INSERTO, PERO QUE EN ESTE MOMENTO DEBO VISUALIZAR COMO SI NO FORMASE PARTE DE ELLA.</a:t>
            </a:r>
          </a:p>
          <a:p>
            <a:endParaRPr lang="es-AR" b="1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661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s-AR" b="1" dirty="0" smtClean="0"/>
          </a:p>
          <a:p>
            <a:pPr marL="0" indent="0">
              <a:buNone/>
            </a:pPr>
            <a:endParaRPr lang="es-AR" b="1" dirty="0" smtClean="0"/>
          </a:p>
          <a:p>
            <a:pPr marL="0" indent="0" algn="ctr">
              <a:buNone/>
            </a:pPr>
            <a:r>
              <a:rPr lang="es-AR" b="1" dirty="0" smtClean="0"/>
              <a:t>ES ACTIVA, SUPONE EN UN PRIMER MOMENTO OBSERVAR Y </a:t>
            </a:r>
            <a:r>
              <a:rPr lang="es-AR" b="1" i="1" u="sng" dirty="0" smtClean="0"/>
              <a:t>REGISTRAR</a:t>
            </a:r>
            <a:r>
              <a:rPr lang="es-AR" b="1" i="1" dirty="0" smtClean="0"/>
              <a:t> </a:t>
            </a:r>
            <a:r>
              <a:rPr lang="es-AR" b="1" i="1" u="sng" dirty="0" smtClean="0"/>
              <a:t>TODO</a:t>
            </a:r>
            <a:r>
              <a:rPr lang="es-AR" b="1" dirty="0" smtClean="0"/>
              <a:t>, NO EMITIR APRECIACIÓN ALGUNA, JUICIO SUBJETIVO NI CRÍTICO, NO REALIZAR PROYECCIONES PERSONALES. SE SUGIERE PRIMERO REGISTRAR SIN HACER DISTINCIONES, Y LUEGO, EN LA PLANILLA DE OBSERVACIÓN. </a:t>
            </a:r>
          </a:p>
          <a:p>
            <a:pPr marL="0" indent="0" algn="ctr">
              <a:buNone/>
            </a:pPr>
            <a:r>
              <a:rPr lang="es-AR" b="1" dirty="0" smtClean="0"/>
              <a:t>DESPUÉS, SE SELECCIONA Y ORGANIZA LO OBSERVADO PARA LUEGO SISTEMATIZAR, AHÍ RELACIONO, INFIERO, EXTRAIGO CONCLUSIONES, PRIMERO PARCIALES Y LUEGO MAS AMPLIAS. </a:t>
            </a:r>
            <a:endParaRPr lang="es-AR" b="1" dirty="0"/>
          </a:p>
        </p:txBody>
      </p:sp>
    </p:spTree>
    <p:extLst>
      <p:ext uri="{BB962C8B-B14F-4D97-AF65-F5344CB8AC3E}">
        <p14:creationId xmlns:p14="http://schemas.microsoft.com/office/powerpoint/2010/main" val="2948941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es-AR" sz="6400" b="1" u="sng" dirty="0" smtClean="0">
                <a:solidFill>
                  <a:schemeClr val="tx1"/>
                </a:solidFill>
              </a:rPr>
              <a:t>MOMENTOS DE LA OBSERVACIÓN</a:t>
            </a:r>
            <a:r>
              <a:rPr lang="es-AR" sz="6400" b="1" dirty="0" smtClean="0">
                <a:solidFill>
                  <a:schemeClr val="tx1"/>
                </a:solidFill>
              </a:rPr>
              <a:t>: </a:t>
            </a:r>
          </a:p>
          <a:p>
            <a:pPr marL="0" indent="0">
              <a:buNone/>
            </a:pPr>
            <a:endParaRPr lang="es-AR" b="1" dirty="0" smtClean="0">
              <a:solidFill>
                <a:schemeClr val="tx1"/>
              </a:solidFill>
            </a:endParaRPr>
          </a:p>
          <a:p>
            <a:pPr marL="514350" indent="-514350">
              <a:buAutoNum type="arabicParenR"/>
            </a:pPr>
            <a:r>
              <a:rPr lang="es-AR" sz="5800" b="1" dirty="0" smtClean="0">
                <a:solidFill>
                  <a:schemeClr val="tx1"/>
                </a:solidFill>
              </a:rPr>
              <a:t>DE PREPARACIÓN: REQUIERE CLARIDAD ACERCA DEL PROPÓSITO. </a:t>
            </a:r>
          </a:p>
          <a:p>
            <a:pPr marL="0" indent="0">
              <a:buNone/>
            </a:pPr>
            <a:r>
              <a:rPr lang="es-AR" dirty="0" smtClean="0"/>
              <a:t> </a:t>
            </a:r>
            <a:endParaRPr lang="es-AR" dirty="0"/>
          </a:p>
          <a:p>
            <a:pPr marL="0" indent="0">
              <a:buNone/>
            </a:pPr>
            <a:r>
              <a:rPr lang="es-AR" dirty="0"/>
              <a:t>	</a:t>
            </a:r>
            <a:r>
              <a:rPr lang="es-AR" sz="5100" b="1" dirty="0"/>
              <a:t>-Leer de manera continua la situación educativa y su problematización.</a:t>
            </a:r>
          </a:p>
          <a:p>
            <a:pPr marL="0" indent="0">
              <a:buNone/>
            </a:pPr>
            <a:r>
              <a:rPr lang="es-AR" sz="5100" b="1" dirty="0"/>
              <a:t>	-Leer la línea de acción y bajo su luz poder asociar ideas, acciones establecidas en la/s misma/s</a:t>
            </a:r>
          </a:p>
          <a:p>
            <a:pPr marL="0" indent="0">
              <a:buNone/>
            </a:pPr>
            <a:r>
              <a:rPr lang="es-AR" sz="5100" b="1" dirty="0"/>
              <a:t>	-Seleccionar Unidades de Análisis (Cuerpo Directivo, y/o docente).</a:t>
            </a:r>
          </a:p>
          <a:p>
            <a:pPr marL="0" indent="0">
              <a:buNone/>
            </a:pPr>
            <a:r>
              <a:rPr lang="es-AR" sz="5100" b="1" dirty="0"/>
              <a:t>	-Proveerse de instrumentos de observación (soporte papel, digital, fílmico, entre otros).</a:t>
            </a:r>
          </a:p>
          <a:p>
            <a:pPr marL="514350" indent="-514350">
              <a:buAutoNum type="arabicParenR"/>
            </a:pPr>
            <a:endParaRPr lang="es-AR" b="1" dirty="0"/>
          </a:p>
          <a:p>
            <a:pPr marL="514350" indent="-514350">
              <a:buAutoNum type="arabicParenR"/>
            </a:pPr>
            <a:endParaRPr lang="es-AR" b="1" dirty="0" smtClean="0">
              <a:solidFill>
                <a:schemeClr val="tx1"/>
              </a:solidFill>
            </a:endParaRPr>
          </a:p>
          <a:p>
            <a:pPr marL="514350" indent="-514350">
              <a:buAutoNum type="arabicParenR"/>
            </a:pPr>
            <a:endParaRPr lang="es-AR" b="1" dirty="0"/>
          </a:p>
          <a:p>
            <a:pPr marL="514350" indent="-514350">
              <a:buAutoNum type="arabicParenR"/>
            </a:pPr>
            <a:endParaRPr lang="es-AR" b="1" dirty="0" smtClean="0">
              <a:solidFill>
                <a:schemeClr val="tx1"/>
              </a:solidFill>
            </a:endParaRPr>
          </a:p>
          <a:p>
            <a:endParaRPr lang="es-AR" b="1" i="1" dirty="0"/>
          </a:p>
          <a:p>
            <a:endParaRPr lang="es-AR" b="1" i="1" dirty="0" smtClean="0">
              <a:solidFill>
                <a:schemeClr val="tx1"/>
              </a:solidFill>
            </a:endParaRPr>
          </a:p>
          <a:p>
            <a:endParaRPr lang="es-AR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505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07504" y="0"/>
            <a:ext cx="9036496" cy="6858000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s-AR" b="1" dirty="0" smtClean="0"/>
              <a:t>2-DE </a:t>
            </a:r>
            <a:r>
              <a:rPr lang="es-AR" b="1" dirty="0"/>
              <a:t>OBSERVACIÓN PROPIAMENTE DICHA: SE REGISTRA TOMANDO NOTAS AYUDADO POR “FOTOGRAFÍAS, GRABACIONES, AUDIOS, DOCUMENTOS, COMENTARIOS EN VIVO”, ETC.</a:t>
            </a:r>
          </a:p>
          <a:p>
            <a:pPr marL="0" indent="0">
              <a:buNone/>
            </a:pPr>
            <a:r>
              <a:rPr lang="es-AR" b="1" dirty="0"/>
              <a:t>-Acercarse a territorio o campo de abordaje donde se ubica nuestra situación educativa     	(Establecimiento educativo, aula, patio, entre otros)</a:t>
            </a:r>
          </a:p>
          <a:p>
            <a:pPr marL="0" indent="0">
              <a:buNone/>
            </a:pPr>
            <a:r>
              <a:rPr lang="es-AR" b="1" dirty="0" smtClean="0"/>
              <a:t>-</a:t>
            </a:r>
            <a:r>
              <a:rPr lang="es-AR" b="1" dirty="0"/>
              <a:t>Abordaje de la situación educativa a la luz de la/s línea/s educativas.</a:t>
            </a:r>
          </a:p>
          <a:p>
            <a:pPr marL="0" indent="0">
              <a:buNone/>
            </a:pPr>
            <a:r>
              <a:rPr lang="es-AR" b="1" dirty="0"/>
              <a:t>	-Ingreso y ubicación en lugares estratégicos (espacio/s) donde se desarrolla la observación.</a:t>
            </a:r>
          </a:p>
          <a:p>
            <a:pPr marL="0" indent="0">
              <a:buNone/>
            </a:pPr>
            <a:r>
              <a:rPr lang="es-AR" b="1" dirty="0"/>
              <a:t>	-Puesta en marcha de la observación y registro  (escrito) de la misma teniendo en cuenta la</a:t>
            </a:r>
          </a:p>
          <a:p>
            <a:pPr marL="0" indent="0">
              <a:buNone/>
            </a:pPr>
            <a:r>
              <a:rPr lang="es-AR" b="1" dirty="0"/>
              <a:t>	 situación educativa, la problematización de la misma.</a:t>
            </a:r>
          </a:p>
          <a:p>
            <a:endParaRPr lang="es-AR" b="1" dirty="0"/>
          </a:p>
        </p:txBody>
      </p:sp>
    </p:spTree>
    <p:extLst>
      <p:ext uri="{BB962C8B-B14F-4D97-AF65-F5344CB8AC3E}">
        <p14:creationId xmlns:p14="http://schemas.microsoft.com/office/powerpoint/2010/main" val="2526455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252520" cy="6858000"/>
          </a:xfrm>
        </p:spPr>
        <p:txBody>
          <a:bodyPr/>
          <a:lstStyle/>
          <a:p>
            <a:pPr marL="0" indent="0">
              <a:buNone/>
            </a:pPr>
            <a:r>
              <a:rPr lang="es-AR" sz="4000" b="1" dirty="0" smtClean="0"/>
              <a:t>3-DE </a:t>
            </a:r>
            <a:r>
              <a:rPr lang="es-AR" sz="4000" b="1" dirty="0"/>
              <a:t>POSTERIORIDAD: SE SELECCIONA LA INFORMACIÓN OBTENIDA, ELABORANDO UN REGISTRO COMUNICABLE, FACTIBLE DE ANÁLISIS, INTERPRETACIÓN Y SISTEMATIZACIÓN.</a:t>
            </a:r>
            <a:endParaRPr lang="es-AR" sz="4000" b="1" i="1" dirty="0"/>
          </a:p>
          <a:p>
            <a:pPr marL="0" lvl="1" indent="0">
              <a:buNone/>
            </a:pPr>
            <a:r>
              <a:rPr lang="es-AR" sz="4000" b="1" i="1" dirty="0"/>
              <a:t>-</a:t>
            </a:r>
            <a:r>
              <a:rPr lang="es-AR" sz="4000" b="1" dirty="0"/>
              <a:t>Construcción para la elaboración de una narrativa.</a:t>
            </a:r>
            <a:endParaRPr lang="es-AR" sz="4000" b="1" i="1" dirty="0"/>
          </a:p>
          <a:p>
            <a:endParaRPr lang="es-AR" b="1" i="1" dirty="0"/>
          </a:p>
          <a:p>
            <a:endParaRPr lang="es-AR" b="1" i="1" dirty="0"/>
          </a:p>
          <a:p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2405174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r>
              <a:rPr lang="es-AR" b="1" dirty="0" smtClean="0">
                <a:solidFill>
                  <a:schemeClr val="tx1"/>
                </a:solidFill>
              </a:rPr>
              <a:t>PROPÓSITO: OBTENER  INFORMACIÓN  QUE RESULTE PERTINENTE PARA LA SITUACIÓN EDUCATIVA, Y POR ENDE PARA LA LÍNEA DE ACCIÓN.</a:t>
            </a:r>
          </a:p>
          <a:p>
            <a:pPr>
              <a:buNone/>
            </a:pPr>
            <a:endParaRPr lang="es-AR" b="1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s-AR" b="1" dirty="0"/>
          </a:p>
          <a:p>
            <a:r>
              <a:rPr lang="es-AR" b="1" dirty="0" smtClean="0"/>
              <a:t>PUEDE REALIZARSE EN FORMA INDIVIDUAL,  EN GRUPO, EN PAREJAS PEDAGÓGICAS, SE PUEDEN COMPARAR LOS REGISTROS.</a:t>
            </a:r>
          </a:p>
          <a:p>
            <a:endParaRPr lang="es-AR" b="1" dirty="0" smtClean="0"/>
          </a:p>
        </p:txBody>
      </p:sp>
    </p:spTree>
    <p:extLst>
      <p:ext uri="{BB962C8B-B14F-4D97-AF65-F5344CB8AC3E}">
        <p14:creationId xmlns:p14="http://schemas.microsoft.com/office/powerpoint/2010/main" val="763105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r>
              <a:rPr lang="es-AR" b="1" dirty="0"/>
              <a:t>TRATAR DE SALVAR LOS INCONVENIENTES DE HACERLO INDIVIDUALMENTE.  </a:t>
            </a:r>
          </a:p>
          <a:p>
            <a:pPr marL="0" indent="0">
              <a:buNone/>
            </a:pPr>
            <a:endParaRPr lang="es-AR" b="1" dirty="0" smtClean="0"/>
          </a:p>
          <a:p>
            <a:r>
              <a:rPr lang="es-AR" b="1" i="1" dirty="0" smtClean="0">
                <a:solidFill>
                  <a:schemeClr val="tx1"/>
                </a:solidFill>
              </a:rPr>
              <a:t>DIFICULTAD</a:t>
            </a:r>
            <a:r>
              <a:rPr lang="es-AR" b="1" dirty="0" smtClean="0">
                <a:solidFill>
                  <a:schemeClr val="tx1"/>
                </a:solidFill>
              </a:rPr>
              <a:t>:  SUELE INCOMODAR A AQUEL O AQUELLO/AS QUE SON OBSERVADO/AS. </a:t>
            </a:r>
          </a:p>
          <a:p>
            <a:endParaRPr lang="es-AR" b="1" dirty="0" smtClean="0">
              <a:solidFill>
                <a:schemeClr val="tx1"/>
              </a:solidFill>
            </a:endParaRPr>
          </a:p>
          <a:p>
            <a:r>
              <a:rPr lang="es-AR" b="1" dirty="0" smtClean="0"/>
              <a:t>SE PUEDE SUBSANAR “TRATANDO” DE PASAR DESAPERCIBIDO, -QUE NO ES POSIBLE- O INTEGRÁNDOSE A LA ACCIÓN CON EL  RESTO DE LOS SUJETOS. EN ESTA DEBE TRABAJAR CON ELLOS E IR A LA PAR RECABANDO INFORMACIÓN.</a:t>
            </a:r>
          </a:p>
          <a:p>
            <a:pPr marL="0" indent="0">
              <a:buNone/>
            </a:pPr>
            <a:endParaRPr lang="es-AR" b="1" dirty="0" smtClean="0"/>
          </a:p>
          <a:p>
            <a:pPr marL="0" indent="0">
              <a:buNone/>
            </a:pPr>
            <a:endParaRPr lang="es-AR" b="1" dirty="0" smtClean="0"/>
          </a:p>
          <a:p>
            <a:pPr marL="0" indent="0">
              <a:buNone/>
            </a:pPr>
            <a:endParaRPr lang="es-AR" b="1" dirty="0" smtClean="0"/>
          </a:p>
          <a:p>
            <a:pPr marL="0" indent="0">
              <a:buNone/>
            </a:pPr>
            <a:endParaRPr lang="es-AR" b="1" dirty="0" smtClean="0"/>
          </a:p>
        </p:txBody>
      </p:sp>
    </p:spTree>
    <p:extLst>
      <p:ext uri="{BB962C8B-B14F-4D97-AF65-F5344CB8AC3E}">
        <p14:creationId xmlns:p14="http://schemas.microsoft.com/office/powerpoint/2010/main" val="2301385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1139253" y="-1149289"/>
            <a:ext cx="6868035" cy="91465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7230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27856"/>
            <a:ext cx="9144000" cy="1066130"/>
          </a:xfrm>
        </p:spPr>
        <p:txBody>
          <a:bodyPr>
            <a:normAutofit/>
          </a:bodyPr>
          <a:lstStyle/>
          <a:p>
            <a:r>
              <a:rPr lang="es-AR" sz="5400" b="1" u="sng" dirty="0" smtClean="0"/>
              <a:t>PLANILLA DE OBSERVACIÓN</a:t>
            </a:r>
            <a:endParaRPr lang="es-AR" sz="5400" b="1" u="sng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2"/>
          <a:srcRect l="60159" t="6079" r="14678" b="2598"/>
          <a:stretch/>
        </p:blipFill>
        <p:spPr>
          <a:xfrm rot="16200000">
            <a:off x="2948130" y="-765212"/>
            <a:ext cx="3384377" cy="90364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619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/>
          <a:srcRect l="50976" t="6066" r="37491" b="7334"/>
          <a:stretch/>
        </p:blipFill>
        <p:spPr>
          <a:xfrm rot="16200000">
            <a:off x="3276364" y="-2007604"/>
            <a:ext cx="2304256" cy="88569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6484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Marcador de contenid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86759744"/>
              </p:ext>
            </p:extLst>
          </p:nvPr>
        </p:nvGraphicFramePr>
        <p:xfrm>
          <a:off x="179512" y="2204864"/>
          <a:ext cx="8856988" cy="3888432"/>
        </p:xfrm>
        <a:graphic>
          <a:graphicData uri="http://schemas.openxmlformats.org/drawingml/2006/table">
            <a:tbl>
              <a:tblPr firstRow="1" bandRow="1">
                <a:tableStyleId>{2A488322-F2BA-4B5B-9748-0D474271808F}</a:tableStyleId>
              </a:tblPr>
              <a:tblGrid>
                <a:gridCol w="1584181">
                  <a:extLst>
                    <a:ext uri="{9D8B030D-6E8A-4147-A177-3AD203B41FA5}">
                      <a16:colId xmlns:a16="http://schemas.microsoft.com/office/drawing/2014/main" xmlns="" val="3452660411"/>
                    </a:ext>
                  </a:extLst>
                </a:gridCol>
                <a:gridCol w="946387">
                  <a:extLst>
                    <a:ext uri="{9D8B030D-6E8A-4147-A177-3AD203B41FA5}">
                      <a16:colId xmlns:a16="http://schemas.microsoft.com/office/drawing/2014/main" xmlns="" val="2272761110"/>
                    </a:ext>
                  </a:extLst>
                </a:gridCol>
                <a:gridCol w="1265284">
                  <a:extLst>
                    <a:ext uri="{9D8B030D-6E8A-4147-A177-3AD203B41FA5}">
                      <a16:colId xmlns:a16="http://schemas.microsoft.com/office/drawing/2014/main" xmlns="" val="2653778777"/>
                    </a:ext>
                  </a:extLst>
                </a:gridCol>
                <a:gridCol w="1265284">
                  <a:extLst>
                    <a:ext uri="{9D8B030D-6E8A-4147-A177-3AD203B41FA5}">
                      <a16:colId xmlns:a16="http://schemas.microsoft.com/office/drawing/2014/main" xmlns="" val="1111753832"/>
                    </a:ext>
                  </a:extLst>
                </a:gridCol>
                <a:gridCol w="1265284">
                  <a:extLst>
                    <a:ext uri="{9D8B030D-6E8A-4147-A177-3AD203B41FA5}">
                      <a16:colId xmlns:a16="http://schemas.microsoft.com/office/drawing/2014/main" xmlns="" val="3524431365"/>
                    </a:ext>
                  </a:extLst>
                </a:gridCol>
                <a:gridCol w="1265284">
                  <a:extLst>
                    <a:ext uri="{9D8B030D-6E8A-4147-A177-3AD203B41FA5}">
                      <a16:colId xmlns:a16="http://schemas.microsoft.com/office/drawing/2014/main" xmlns="" val="3105141723"/>
                    </a:ext>
                  </a:extLst>
                </a:gridCol>
                <a:gridCol w="1265284">
                  <a:extLst>
                    <a:ext uri="{9D8B030D-6E8A-4147-A177-3AD203B41FA5}">
                      <a16:colId xmlns:a16="http://schemas.microsoft.com/office/drawing/2014/main" xmlns="" val="4095232188"/>
                    </a:ext>
                  </a:extLst>
                </a:gridCol>
              </a:tblGrid>
              <a:tr h="445089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s-MX" sz="1200" u="none" strike="noStrike" dirty="0">
                          <a:solidFill>
                            <a:schemeClr val="tx1"/>
                          </a:solidFill>
                          <a:effectLst/>
                        </a:rPr>
                        <a:t>DISPOSICIÓN DE LA TAREA EN TIEMPO Y ESPACIO (HORA Y LUGAR)</a:t>
                      </a:r>
                      <a:endParaRPr lang="es-MX" sz="12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>
                          <a:solidFill>
                            <a:schemeClr val="tx1"/>
                          </a:solidFill>
                          <a:effectLst/>
                        </a:rPr>
                        <a:t>CONTENIDOS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>
                          <a:solidFill>
                            <a:schemeClr val="tx1"/>
                          </a:solidFill>
                          <a:effectLst/>
                        </a:rPr>
                        <a:t>SUJETOS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s-MX" sz="1200" u="none" strike="noStrike">
                          <a:solidFill>
                            <a:schemeClr val="tx1"/>
                          </a:solidFill>
                          <a:effectLst/>
                        </a:rPr>
                        <a:t>PERCEPCIONES EN RELACIÓN AL DESARROLLO DE LA LINEA DE ACCIÓN</a:t>
                      </a:r>
                      <a:endParaRPr lang="es-MX" sz="1200" b="0" i="0" u="none" strike="noStrike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967225647"/>
                  </a:ext>
                </a:extLst>
              </a:tr>
              <a:tr h="61504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DIMENSIÓN CURRICULAR</a:t>
                      </a:r>
                      <a:endParaRPr lang="en-US" sz="1200" b="1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DIMENSIÓN INSTITUCIONAL</a:t>
                      </a:r>
                      <a:endParaRPr lang="en-US" sz="1200" b="1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DIMENSIÓN DEL TRABAJO</a:t>
                      </a:r>
                      <a:endParaRPr lang="en-US" sz="1200" b="1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ASPIRANTES</a:t>
                      </a:r>
                      <a:endParaRPr lang="en-US" sz="1200" b="1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PARTICIPANTES (COLECTIVO DOCENTE)</a:t>
                      </a:r>
                      <a:endParaRPr lang="en-US" sz="1200" b="1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962304934"/>
                  </a:ext>
                </a:extLst>
              </a:tr>
              <a:tr h="2828297">
                <a:tc>
                  <a:txBody>
                    <a:bodyPr/>
                    <a:lstStyle/>
                    <a:p>
                      <a:pPr algn="l" fontAlgn="ctr"/>
                      <a:r>
                        <a:rPr lang="es-MX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  <a:t>Tareas realizadas;</a:t>
                      </a:r>
                      <a:br>
                        <a:rPr lang="es-MX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</a:br>
                      <a:r>
                        <a:rPr lang="es-MX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  <a:t>en hora y fecha;</a:t>
                      </a:r>
                      <a:br>
                        <a:rPr lang="es-MX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</a:br>
                      <a:r>
                        <a:rPr lang="es-MX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  <a:t>lugar, organización del tiempo y espacio, sus </a:t>
                      </a:r>
                      <a:r>
                        <a:rPr lang="es-MX" sz="16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modificaciones, agrupamientos.</a:t>
                      </a:r>
                      <a:r>
                        <a:rPr lang="es-MX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  <a:t/>
                      </a:r>
                      <a:br>
                        <a:rPr lang="es-MX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</a:br>
                      <a:r>
                        <a:rPr lang="es-MX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  <a:t>Otros.</a:t>
                      </a:r>
                      <a:endParaRPr lang="es-MX" sz="16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l" fontAlgn="ctr"/>
                      <a:r>
                        <a:rPr lang="es-MX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  <a:t>¿Qué acciones se implementan,  qué saberes aparecen, qué vinculación con las prácticas, qué acuerdos se ven, qué materiales se usan, cómo resultaron las consignas? </a:t>
                      </a:r>
                      <a:br>
                        <a:rPr lang="es-MX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</a:br>
                      <a:r>
                        <a:rPr lang="es-MX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  <a:t>Otros.</a:t>
                      </a:r>
                      <a:br>
                        <a:rPr lang="es-MX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</a:br>
                      <a:endParaRPr lang="es-MX" sz="16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es-MX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  <a:t>¿Cómo es recibida la propuesta, qué actitudes se manifiestan en relación a la </a:t>
                      </a:r>
                      <a:r>
                        <a:rPr lang="es-MX" sz="16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Línea </a:t>
                      </a:r>
                      <a:r>
                        <a:rPr lang="es-MX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  <a:t>de Acción, qué interacciones se presentan? </a:t>
                      </a:r>
                      <a:br>
                        <a:rPr lang="es-MX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</a:br>
                      <a:r>
                        <a:rPr lang="es-MX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  <a:t>Otros.</a:t>
                      </a:r>
                      <a:br>
                        <a:rPr lang="es-MX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</a:br>
                      <a:endParaRPr lang="es-MX" sz="16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  <a:t>Apreciaciones  personales, </a:t>
                      </a:r>
                      <a:r>
                        <a:rPr lang="es-MX" sz="16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subjetivas </a:t>
                      </a:r>
                      <a:r>
                        <a:rPr lang="es-MX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  <a:t>del aspirante que está observando.</a:t>
                      </a:r>
                      <a:endParaRPr lang="es-MX" sz="16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308188287"/>
                  </a:ext>
                </a:extLst>
              </a:tr>
            </a:tbl>
          </a:graphicData>
        </a:graphic>
      </p:graphicFrame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/>
          <a:srcRect l="4317"/>
          <a:stretch/>
        </p:blipFill>
        <p:spPr>
          <a:xfrm>
            <a:off x="0" y="0"/>
            <a:ext cx="9128479" cy="2060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5932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339</TotalTime>
  <Words>756</Words>
  <Application>Microsoft Office PowerPoint</Application>
  <PresentationFormat>Presentación en pantalla (4:3)</PresentationFormat>
  <Paragraphs>86</Paragraphs>
  <Slides>16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16</vt:i4>
      </vt:variant>
    </vt:vector>
  </HeadingPairs>
  <TitlesOfParts>
    <vt:vector size="17" baseType="lpstr">
      <vt:lpstr>Tema de Office</vt:lpstr>
      <vt:lpstr>Presentación de PowerPoint</vt:lpstr>
      <vt:lpstr>Presentación de PowerPoint</vt:lpstr>
      <vt:lpstr>Presentación de PowerPoint</vt:lpstr>
      <vt:lpstr>Abordaje de la realidad, situación, acontecimientos a través de: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PLANILLA DE OBSERVACIÓN</vt:lpstr>
      <vt:lpstr>Presentación de PowerPoint</vt:lpstr>
      <vt:lpstr>Presentación de PowerPoint</vt:lpstr>
    </vt:vector>
  </TitlesOfParts>
  <Company>Luffi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OBSERVACIÓN</dc:title>
  <dc:creator>Luffi</dc:creator>
  <cp:lastModifiedBy>usuario</cp:lastModifiedBy>
  <cp:revision>38</cp:revision>
  <dcterms:created xsi:type="dcterms:W3CDTF">2018-06-10T23:33:28Z</dcterms:created>
  <dcterms:modified xsi:type="dcterms:W3CDTF">2018-07-03T13:31:51Z</dcterms:modified>
</cp:coreProperties>
</file>