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4" r:id="rId2"/>
    <p:sldId id="265" r:id="rId3"/>
    <p:sldId id="266" r:id="rId4"/>
    <p:sldId id="267" r:id="rId5"/>
    <p:sldId id="268" r:id="rId6"/>
    <p:sldId id="269" r:id="rId7"/>
    <p:sldId id="270" r:id="rId8"/>
    <p:sldId id="271" r:id="rId9"/>
    <p:sldId id="272" r:id="rId10"/>
    <p:sldId id="273" r:id="rId11"/>
    <p:sldId id="274" r:id="rId12"/>
    <p:sldId id="261" r:id="rId13"/>
    <p:sldId id="262" r:id="rId14"/>
    <p:sldId id="263" r:id="rId15"/>
    <p:sldId id="275" r:id="rId16"/>
    <p:sldId id="260" r:id="rId17"/>
    <p:sldId id="256" r:id="rId18"/>
    <p:sldId id="257" r:id="rId19"/>
    <p:sldId id="258" r:id="rId20"/>
    <p:sldId id="259" r:id="rId21"/>
  </p:sldIdLst>
  <p:sldSz cx="12960350" cy="1079976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3401">
          <p15:clr>
            <a:srgbClr val="A4A3A4"/>
          </p15:clr>
        </p15:guide>
        <p15:guide id="2" pos="408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p:scale>
          <a:sx n="54" d="100"/>
          <a:sy n="54" d="100"/>
        </p:scale>
        <p:origin x="-954" y="-72"/>
      </p:cViewPr>
      <p:guideLst>
        <p:guide orient="horz" pos="3401"/>
        <p:guide pos="408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972026" y="1767462"/>
            <a:ext cx="11016298" cy="3759917"/>
          </a:xfrm>
        </p:spPr>
        <p:txBody>
          <a:bodyPr anchor="b"/>
          <a:lstStyle>
            <a:lvl1pPr algn="ctr">
              <a:defRPr sz="8504"/>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620044" y="5672376"/>
            <a:ext cx="9720263" cy="2607442"/>
          </a:xfrm>
        </p:spPr>
        <p:txBody>
          <a:bodyPr/>
          <a:lstStyle>
            <a:lvl1pPr marL="0" indent="0" algn="ctr">
              <a:buNone/>
              <a:defRPr sz="3402"/>
            </a:lvl1pPr>
            <a:lvl2pPr marL="648035" indent="0" algn="ctr">
              <a:buNone/>
              <a:defRPr sz="2835"/>
            </a:lvl2pPr>
            <a:lvl3pPr marL="1296071" indent="0" algn="ctr">
              <a:buNone/>
              <a:defRPr sz="2551"/>
            </a:lvl3pPr>
            <a:lvl4pPr marL="1944106" indent="0" algn="ctr">
              <a:buNone/>
              <a:defRPr sz="2268"/>
            </a:lvl4pPr>
            <a:lvl5pPr marL="2592141" indent="0" algn="ctr">
              <a:buNone/>
              <a:defRPr sz="2268"/>
            </a:lvl5pPr>
            <a:lvl6pPr marL="3240176" indent="0" algn="ctr">
              <a:buNone/>
              <a:defRPr sz="2268"/>
            </a:lvl6pPr>
            <a:lvl7pPr marL="3888212" indent="0" algn="ctr">
              <a:buNone/>
              <a:defRPr sz="2268"/>
            </a:lvl7pPr>
            <a:lvl8pPr marL="4536247" indent="0" algn="ctr">
              <a:buNone/>
              <a:defRPr sz="2268"/>
            </a:lvl8pPr>
            <a:lvl9pPr marL="5184282" indent="0" algn="ctr">
              <a:buNone/>
              <a:defRPr sz="2268"/>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EADB10BD-A0F1-4F93-B99C-DEFB4CC1C848}" type="datetimeFigureOut">
              <a:rPr lang="es-ES" smtClean="0"/>
              <a:t>29/08/2017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D59394E6-4B07-4A57-BB08-0F4968BAE364}" type="slidenum">
              <a:rPr lang="es-ES" smtClean="0"/>
              <a:t>‹Nº›</a:t>
            </a:fld>
            <a:endParaRPr lang="es-ES"/>
          </a:p>
        </p:txBody>
      </p:sp>
    </p:spTree>
    <p:extLst>
      <p:ext uri="{BB962C8B-B14F-4D97-AF65-F5344CB8AC3E}">
        <p14:creationId xmlns:p14="http://schemas.microsoft.com/office/powerpoint/2010/main" val="4075255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ADB10BD-A0F1-4F93-B99C-DEFB4CC1C848}" type="datetimeFigureOut">
              <a:rPr lang="es-ES" smtClean="0"/>
              <a:t>29/08/2017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D59394E6-4B07-4A57-BB08-0F4968BAE364}" type="slidenum">
              <a:rPr lang="es-ES" smtClean="0"/>
              <a:t>‹Nº›</a:t>
            </a:fld>
            <a:endParaRPr lang="es-ES"/>
          </a:p>
        </p:txBody>
      </p:sp>
    </p:spTree>
    <p:extLst>
      <p:ext uri="{BB962C8B-B14F-4D97-AF65-F5344CB8AC3E}">
        <p14:creationId xmlns:p14="http://schemas.microsoft.com/office/powerpoint/2010/main" val="2802606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84275" y="2692444"/>
            <a:ext cx="11178302" cy="4492401"/>
          </a:xfrm>
        </p:spPr>
        <p:txBody>
          <a:bodyPr anchor="b"/>
          <a:lstStyle>
            <a:lvl1pPr>
              <a:defRPr sz="8504"/>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84275" y="7227345"/>
            <a:ext cx="11178302" cy="2362447"/>
          </a:xfrm>
        </p:spPr>
        <p:txBody>
          <a:bodyPr/>
          <a:lstStyle>
            <a:lvl1pPr marL="0" indent="0">
              <a:buNone/>
              <a:defRPr sz="3402">
                <a:solidFill>
                  <a:schemeClr val="tx1"/>
                </a:solidFill>
              </a:defRPr>
            </a:lvl1pPr>
            <a:lvl2pPr marL="648035" indent="0">
              <a:buNone/>
              <a:defRPr sz="2835">
                <a:solidFill>
                  <a:schemeClr val="tx1">
                    <a:tint val="75000"/>
                  </a:schemeClr>
                </a:solidFill>
              </a:defRPr>
            </a:lvl2pPr>
            <a:lvl3pPr marL="1296071" indent="0">
              <a:buNone/>
              <a:defRPr sz="2551">
                <a:solidFill>
                  <a:schemeClr val="tx1">
                    <a:tint val="75000"/>
                  </a:schemeClr>
                </a:solidFill>
              </a:defRPr>
            </a:lvl3pPr>
            <a:lvl4pPr marL="1944106" indent="0">
              <a:buNone/>
              <a:defRPr sz="2268">
                <a:solidFill>
                  <a:schemeClr val="tx1">
                    <a:tint val="75000"/>
                  </a:schemeClr>
                </a:solidFill>
              </a:defRPr>
            </a:lvl4pPr>
            <a:lvl5pPr marL="2592141" indent="0">
              <a:buNone/>
              <a:defRPr sz="2268">
                <a:solidFill>
                  <a:schemeClr val="tx1">
                    <a:tint val="75000"/>
                  </a:schemeClr>
                </a:solidFill>
              </a:defRPr>
            </a:lvl5pPr>
            <a:lvl6pPr marL="3240176" indent="0">
              <a:buNone/>
              <a:defRPr sz="2268">
                <a:solidFill>
                  <a:schemeClr val="tx1">
                    <a:tint val="75000"/>
                  </a:schemeClr>
                </a:solidFill>
              </a:defRPr>
            </a:lvl6pPr>
            <a:lvl7pPr marL="3888212" indent="0">
              <a:buNone/>
              <a:defRPr sz="2268">
                <a:solidFill>
                  <a:schemeClr val="tx1">
                    <a:tint val="75000"/>
                  </a:schemeClr>
                </a:solidFill>
              </a:defRPr>
            </a:lvl7pPr>
            <a:lvl8pPr marL="4536247" indent="0">
              <a:buNone/>
              <a:defRPr sz="2268">
                <a:solidFill>
                  <a:schemeClr val="tx1">
                    <a:tint val="75000"/>
                  </a:schemeClr>
                </a:solidFill>
              </a:defRPr>
            </a:lvl8pPr>
            <a:lvl9pPr marL="5184282" indent="0">
              <a:buNone/>
              <a:defRPr sz="2268">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EADB10BD-A0F1-4F93-B99C-DEFB4CC1C848}" type="datetimeFigureOut">
              <a:rPr lang="es-ES" smtClean="0"/>
              <a:t>29/08/2017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D59394E6-4B07-4A57-BB08-0F4968BAE364}" type="slidenum">
              <a:rPr lang="es-ES" smtClean="0"/>
              <a:t>‹Nº›</a:t>
            </a:fld>
            <a:endParaRPr lang="es-ES"/>
          </a:p>
        </p:txBody>
      </p:sp>
    </p:spTree>
    <p:extLst>
      <p:ext uri="{BB962C8B-B14F-4D97-AF65-F5344CB8AC3E}">
        <p14:creationId xmlns:p14="http://schemas.microsoft.com/office/powerpoint/2010/main" val="1401526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91024" y="2874937"/>
            <a:ext cx="5508149" cy="685235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561177" y="2874937"/>
            <a:ext cx="5508149" cy="685235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EADB10BD-A0F1-4F93-B99C-DEFB4CC1C848}" type="datetimeFigureOut">
              <a:rPr lang="es-ES" smtClean="0"/>
              <a:t>29/08/2017</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D59394E6-4B07-4A57-BB08-0F4968BAE364}" type="slidenum">
              <a:rPr lang="es-ES" smtClean="0"/>
              <a:t>‹Nº›</a:t>
            </a:fld>
            <a:endParaRPr lang="es-ES"/>
          </a:p>
        </p:txBody>
      </p:sp>
    </p:spTree>
    <p:extLst>
      <p:ext uri="{BB962C8B-B14F-4D97-AF65-F5344CB8AC3E}">
        <p14:creationId xmlns:p14="http://schemas.microsoft.com/office/powerpoint/2010/main" val="1503869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92712" y="574990"/>
            <a:ext cx="11178302" cy="2087455"/>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92713" y="2647443"/>
            <a:ext cx="5482835" cy="1297471"/>
          </a:xfrm>
        </p:spPr>
        <p:txBody>
          <a:bodyPr anchor="b"/>
          <a:lstStyle>
            <a:lvl1pPr marL="0" indent="0">
              <a:buNone/>
              <a:defRPr sz="3402" b="1"/>
            </a:lvl1pPr>
            <a:lvl2pPr marL="648035" indent="0">
              <a:buNone/>
              <a:defRPr sz="2835" b="1"/>
            </a:lvl2pPr>
            <a:lvl3pPr marL="1296071" indent="0">
              <a:buNone/>
              <a:defRPr sz="2551" b="1"/>
            </a:lvl3pPr>
            <a:lvl4pPr marL="1944106" indent="0">
              <a:buNone/>
              <a:defRPr sz="2268" b="1"/>
            </a:lvl4pPr>
            <a:lvl5pPr marL="2592141" indent="0">
              <a:buNone/>
              <a:defRPr sz="2268" b="1"/>
            </a:lvl5pPr>
            <a:lvl6pPr marL="3240176" indent="0">
              <a:buNone/>
              <a:defRPr sz="2268" b="1"/>
            </a:lvl6pPr>
            <a:lvl7pPr marL="3888212" indent="0">
              <a:buNone/>
              <a:defRPr sz="2268" b="1"/>
            </a:lvl7pPr>
            <a:lvl8pPr marL="4536247" indent="0">
              <a:buNone/>
              <a:defRPr sz="2268" b="1"/>
            </a:lvl8pPr>
            <a:lvl9pPr marL="5184282" indent="0">
              <a:buNone/>
              <a:defRPr sz="2268" b="1"/>
            </a:lvl9pPr>
          </a:lstStyle>
          <a:p>
            <a:pPr lvl="0"/>
            <a:r>
              <a:rPr lang="es-ES"/>
              <a:t>Editar el estilo de texto del patrón</a:t>
            </a:r>
          </a:p>
        </p:txBody>
      </p:sp>
      <p:sp>
        <p:nvSpPr>
          <p:cNvPr id="4" name="Content Placeholder 3"/>
          <p:cNvSpPr>
            <a:spLocks noGrp="1"/>
          </p:cNvSpPr>
          <p:nvPr>
            <p:ph sz="half" idx="2"/>
          </p:nvPr>
        </p:nvSpPr>
        <p:spPr>
          <a:xfrm>
            <a:off x="892713" y="3944914"/>
            <a:ext cx="5482835" cy="580237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561178" y="2647443"/>
            <a:ext cx="5509837" cy="1297471"/>
          </a:xfrm>
        </p:spPr>
        <p:txBody>
          <a:bodyPr anchor="b"/>
          <a:lstStyle>
            <a:lvl1pPr marL="0" indent="0">
              <a:buNone/>
              <a:defRPr sz="3402" b="1"/>
            </a:lvl1pPr>
            <a:lvl2pPr marL="648035" indent="0">
              <a:buNone/>
              <a:defRPr sz="2835" b="1"/>
            </a:lvl2pPr>
            <a:lvl3pPr marL="1296071" indent="0">
              <a:buNone/>
              <a:defRPr sz="2551" b="1"/>
            </a:lvl3pPr>
            <a:lvl4pPr marL="1944106" indent="0">
              <a:buNone/>
              <a:defRPr sz="2268" b="1"/>
            </a:lvl4pPr>
            <a:lvl5pPr marL="2592141" indent="0">
              <a:buNone/>
              <a:defRPr sz="2268" b="1"/>
            </a:lvl5pPr>
            <a:lvl6pPr marL="3240176" indent="0">
              <a:buNone/>
              <a:defRPr sz="2268" b="1"/>
            </a:lvl6pPr>
            <a:lvl7pPr marL="3888212" indent="0">
              <a:buNone/>
              <a:defRPr sz="2268" b="1"/>
            </a:lvl7pPr>
            <a:lvl8pPr marL="4536247" indent="0">
              <a:buNone/>
              <a:defRPr sz="2268" b="1"/>
            </a:lvl8pPr>
            <a:lvl9pPr marL="5184282" indent="0">
              <a:buNone/>
              <a:defRPr sz="2268" b="1"/>
            </a:lvl9pPr>
          </a:lstStyle>
          <a:p>
            <a:pPr lvl="0"/>
            <a:r>
              <a:rPr lang="es-ES"/>
              <a:t>Editar el estilo de texto del patrón</a:t>
            </a:r>
          </a:p>
        </p:txBody>
      </p:sp>
      <p:sp>
        <p:nvSpPr>
          <p:cNvPr id="6" name="Content Placeholder 5"/>
          <p:cNvSpPr>
            <a:spLocks noGrp="1"/>
          </p:cNvSpPr>
          <p:nvPr>
            <p:ph sz="quarter" idx="4"/>
          </p:nvPr>
        </p:nvSpPr>
        <p:spPr>
          <a:xfrm>
            <a:off x="6561178" y="3944914"/>
            <a:ext cx="5509837" cy="5802373"/>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EADB10BD-A0F1-4F93-B99C-DEFB4CC1C848}" type="datetimeFigureOut">
              <a:rPr lang="es-ES" smtClean="0"/>
              <a:t>29/08/2017</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D59394E6-4B07-4A57-BB08-0F4968BAE364}" type="slidenum">
              <a:rPr lang="es-ES" smtClean="0"/>
              <a:t>‹Nº›</a:t>
            </a:fld>
            <a:endParaRPr lang="es-ES"/>
          </a:p>
        </p:txBody>
      </p:sp>
    </p:spTree>
    <p:extLst>
      <p:ext uri="{BB962C8B-B14F-4D97-AF65-F5344CB8AC3E}">
        <p14:creationId xmlns:p14="http://schemas.microsoft.com/office/powerpoint/2010/main" val="2406707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EADB10BD-A0F1-4F93-B99C-DEFB4CC1C848}" type="datetimeFigureOut">
              <a:rPr lang="es-ES" smtClean="0"/>
              <a:t>29/08/2017</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D59394E6-4B07-4A57-BB08-0F4968BAE364}" type="slidenum">
              <a:rPr lang="es-ES" smtClean="0"/>
              <a:t>‹Nº›</a:t>
            </a:fld>
            <a:endParaRPr lang="es-ES"/>
          </a:p>
        </p:txBody>
      </p:sp>
    </p:spTree>
    <p:extLst>
      <p:ext uri="{BB962C8B-B14F-4D97-AF65-F5344CB8AC3E}">
        <p14:creationId xmlns:p14="http://schemas.microsoft.com/office/powerpoint/2010/main" val="4283572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DB10BD-A0F1-4F93-B99C-DEFB4CC1C848}" type="datetimeFigureOut">
              <a:rPr lang="es-ES" smtClean="0"/>
              <a:t>29/08/2017</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D59394E6-4B07-4A57-BB08-0F4968BAE364}" type="slidenum">
              <a:rPr lang="es-ES" smtClean="0"/>
              <a:t>‹Nº›</a:t>
            </a:fld>
            <a:endParaRPr lang="es-ES"/>
          </a:p>
        </p:txBody>
      </p:sp>
    </p:spTree>
    <p:extLst>
      <p:ext uri="{BB962C8B-B14F-4D97-AF65-F5344CB8AC3E}">
        <p14:creationId xmlns:p14="http://schemas.microsoft.com/office/powerpoint/2010/main" val="2239794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92712" y="719984"/>
            <a:ext cx="4180050" cy="2519945"/>
          </a:xfrm>
        </p:spPr>
        <p:txBody>
          <a:bodyPr anchor="b"/>
          <a:lstStyle>
            <a:lvl1pPr>
              <a:defRPr sz="4536"/>
            </a:lvl1pPr>
          </a:lstStyle>
          <a:p>
            <a:r>
              <a:rPr lang="es-ES"/>
              <a:t>Haga clic para modificar el estilo de título del patrón</a:t>
            </a:r>
            <a:endParaRPr lang="en-US" dirty="0"/>
          </a:p>
        </p:txBody>
      </p:sp>
      <p:sp>
        <p:nvSpPr>
          <p:cNvPr id="3" name="Content Placeholder 2"/>
          <p:cNvSpPr>
            <a:spLocks noGrp="1"/>
          </p:cNvSpPr>
          <p:nvPr>
            <p:ph idx="1"/>
          </p:nvPr>
        </p:nvSpPr>
        <p:spPr>
          <a:xfrm>
            <a:off x="5509837" y="1554968"/>
            <a:ext cx="6561177" cy="7674832"/>
          </a:xfrm>
        </p:spPr>
        <p:txBody>
          <a:bodyPr/>
          <a:lstStyle>
            <a:lvl1pPr>
              <a:defRPr sz="4536"/>
            </a:lvl1pPr>
            <a:lvl2pPr>
              <a:defRPr sz="3969"/>
            </a:lvl2pPr>
            <a:lvl3pPr>
              <a:defRPr sz="3402"/>
            </a:lvl3pPr>
            <a:lvl4pPr>
              <a:defRPr sz="2835"/>
            </a:lvl4pPr>
            <a:lvl5pPr>
              <a:defRPr sz="2835"/>
            </a:lvl5pPr>
            <a:lvl6pPr>
              <a:defRPr sz="2835"/>
            </a:lvl6pPr>
            <a:lvl7pPr>
              <a:defRPr sz="2835"/>
            </a:lvl7pPr>
            <a:lvl8pPr>
              <a:defRPr sz="2835"/>
            </a:lvl8pPr>
            <a:lvl9pPr>
              <a:defRPr sz="2835"/>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92712" y="3239929"/>
            <a:ext cx="4180050" cy="6002369"/>
          </a:xfrm>
        </p:spPr>
        <p:txBody>
          <a:bodyPr/>
          <a:lstStyle>
            <a:lvl1pPr marL="0" indent="0">
              <a:buNone/>
              <a:defRPr sz="2268"/>
            </a:lvl1pPr>
            <a:lvl2pPr marL="648035" indent="0">
              <a:buNone/>
              <a:defRPr sz="1984"/>
            </a:lvl2pPr>
            <a:lvl3pPr marL="1296071" indent="0">
              <a:buNone/>
              <a:defRPr sz="1701"/>
            </a:lvl3pPr>
            <a:lvl4pPr marL="1944106" indent="0">
              <a:buNone/>
              <a:defRPr sz="1417"/>
            </a:lvl4pPr>
            <a:lvl5pPr marL="2592141" indent="0">
              <a:buNone/>
              <a:defRPr sz="1417"/>
            </a:lvl5pPr>
            <a:lvl6pPr marL="3240176" indent="0">
              <a:buNone/>
              <a:defRPr sz="1417"/>
            </a:lvl6pPr>
            <a:lvl7pPr marL="3888212" indent="0">
              <a:buNone/>
              <a:defRPr sz="1417"/>
            </a:lvl7pPr>
            <a:lvl8pPr marL="4536247" indent="0">
              <a:buNone/>
              <a:defRPr sz="1417"/>
            </a:lvl8pPr>
            <a:lvl9pPr marL="5184282" indent="0">
              <a:buNone/>
              <a:defRPr sz="1417"/>
            </a:lvl9pPr>
          </a:lstStyle>
          <a:p>
            <a:pPr lvl="0"/>
            <a:r>
              <a:rPr lang="es-ES"/>
              <a:t>Editar el estilo de texto del patrón</a:t>
            </a:r>
          </a:p>
        </p:txBody>
      </p:sp>
      <p:sp>
        <p:nvSpPr>
          <p:cNvPr id="5" name="Date Placeholder 4"/>
          <p:cNvSpPr>
            <a:spLocks noGrp="1"/>
          </p:cNvSpPr>
          <p:nvPr>
            <p:ph type="dt" sz="half" idx="10"/>
          </p:nvPr>
        </p:nvSpPr>
        <p:spPr/>
        <p:txBody>
          <a:bodyPr/>
          <a:lstStyle/>
          <a:p>
            <a:fld id="{EADB10BD-A0F1-4F93-B99C-DEFB4CC1C848}" type="datetimeFigureOut">
              <a:rPr lang="es-ES" smtClean="0"/>
              <a:t>29/08/2017</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D59394E6-4B07-4A57-BB08-0F4968BAE364}" type="slidenum">
              <a:rPr lang="es-ES" smtClean="0"/>
              <a:t>‹Nº›</a:t>
            </a:fld>
            <a:endParaRPr lang="es-ES"/>
          </a:p>
        </p:txBody>
      </p:sp>
    </p:spTree>
    <p:extLst>
      <p:ext uri="{BB962C8B-B14F-4D97-AF65-F5344CB8AC3E}">
        <p14:creationId xmlns:p14="http://schemas.microsoft.com/office/powerpoint/2010/main" val="6234290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92712" y="719984"/>
            <a:ext cx="4180050" cy="2519945"/>
          </a:xfrm>
        </p:spPr>
        <p:txBody>
          <a:bodyPr anchor="b"/>
          <a:lstStyle>
            <a:lvl1pPr>
              <a:defRPr sz="4536"/>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5509837" y="1554968"/>
            <a:ext cx="6561177" cy="7674832"/>
          </a:xfrm>
        </p:spPr>
        <p:txBody>
          <a:bodyPr anchor="t"/>
          <a:lstStyle>
            <a:lvl1pPr marL="0" indent="0">
              <a:buNone/>
              <a:defRPr sz="4536"/>
            </a:lvl1pPr>
            <a:lvl2pPr marL="648035" indent="0">
              <a:buNone/>
              <a:defRPr sz="3969"/>
            </a:lvl2pPr>
            <a:lvl3pPr marL="1296071" indent="0">
              <a:buNone/>
              <a:defRPr sz="3402"/>
            </a:lvl3pPr>
            <a:lvl4pPr marL="1944106" indent="0">
              <a:buNone/>
              <a:defRPr sz="2835"/>
            </a:lvl4pPr>
            <a:lvl5pPr marL="2592141" indent="0">
              <a:buNone/>
              <a:defRPr sz="2835"/>
            </a:lvl5pPr>
            <a:lvl6pPr marL="3240176" indent="0">
              <a:buNone/>
              <a:defRPr sz="2835"/>
            </a:lvl6pPr>
            <a:lvl7pPr marL="3888212" indent="0">
              <a:buNone/>
              <a:defRPr sz="2835"/>
            </a:lvl7pPr>
            <a:lvl8pPr marL="4536247" indent="0">
              <a:buNone/>
              <a:defRPr sz="2835"/>
            </a:lvl8pPr>
            <a:lvl9pPr marL="5184282" indent="0">
              <a:buNone/>
              <a:defRPr sz="2835"/>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92712" y="3239929"/>
            <a:ext cx="4180050" cy="6002369"/>
          </a:xfrm>
        </p:spPr>
        <p:txBody>
          <a:bodyPr/>
          <a:lstStyle>
            <a:lvl1pPr marL="0" indent="0">
              <a:buNone/>
              <a:defRPr sz="2268"/>
            </a:lvl1pPr>
            <a:lvl2pPr marL="648035" indent="0">
              <a:buNone/>
              <a:defRPr sz="1984"/>
            </a:lvl2pPr>
            <a:lvl3pPr marL="1296071" indent="0">
              <a:buNone/>
              <a:defRPr sz="1701"/>
            </a:lvl3pPr>
            <a:lvl4pPr marL="1944106" indent="0">
              <a:buNone/>
              <a:defRPr sz="1417"/>
            </a:lvl4pPr>
            <a:lvl5pPr marL="2592141" indent="0">
              <a:buNone/>
              <a:defRPr sz="1417"/>
            </a:lvl5pPr>
            <a:lvl6pPr marL="3240176" indent="0">
              <a:buNone/>
              <a:defRPr sz="1417"/>
            </a:lvl6pPr>
            <a:lvl7pPr marL="3888212" indent="0">
              <a:buNone/>
              <a:defRPr sz="1417"/>
            </a:lvl7pPr>
            <a:lvl8pPr marL="4536247" indent="0">
              <a:buNone/>
              <a:defRPr sz="1417"/>
            </a:lvl8pPr>
            <a:lvl9pPr marL="5184282" indent="0">
              <a:buNone/>
              <a:defRPr sz="1417"/>
            </a:lvl9pPr>
          </a:lstStyle>
          <a:p>
            <a:pPr lvl="0"/>
            <a:r>
              <a:rPr lang="es-ES"/>
              <a:t>Editar el estilo de texto del patrón</a:t>
            </a:r>
          </a:p>
        </p:txBody>
      </p:sp>
      <p:sp>
        <p:nvSpPr>
          <p:cNvPr id="5" name="Date Placeholder 4"/>
          <p:cNvSpPr>
            <a:spLocks noGrp="1"/>
          </p:cNvSpPr>
          <p:nvPr>
            <p:ph type="dt" sz="half" idx="10"/>
          </p:nvPr>
        </p:nvSpPr>
        <p:spPr/>
        <p:txBody>
          <a:bodyPr/>
          <a:lstStyle/>
          <a:p>
            <a:fld id="{EADB10BD-A0F1-4F93-B99C-DEFB4CC1C848}" type="datetimeFigureOut">
              <a:rPr lang="es-ES" smtClean="0"/>
              <a:t>29/08/2017</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D59394E6-4B07-4A57-BB08-0F4968BAE364}" type="slidenum">
              <a:rPr lang="es-ES" smtClean="0"/>
              <a:t>‹Nº›</a:t>
            </a:fld>
            <a:endParaRPr lang="es-ES"/>
          </a:p>
        </p:txBody>
      </p:sp>
    </p:spTree>
    <p:extLst>
      <p:ext uri="{BB962C8B-B14F-4D97-AF65-F5344CB8AC3E}">
        <p14:creationId xmlns:p14="http://schemas.microsoft.com/office/powerpoint/2010/main" val="1865906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ADB10BD-A0F1-4F93-B99C-DEFB4CC1C848}" type="datetimeFigureOut">
              <a:rPr lang="es-ES" smtClean="0"/>
              <a:t>29/08/2017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D59394E6-4B07-4A57-BB08-0F4968BAE364}" type="slidenum">
              <a:rPr lang="es-ES" smtClean="0"/>
              <a:t>‹Nº›</a:t>
            </a:fld>
            <a:endParaRPr lang="es-ES"/>
          </a:p>
        </p:txBody>
      </p:sp>
    </p:spTree>
    <p:extLst>
      <p:ext uri="{BB962C8B-B14F-4D97-AF65-F5344CB8AC3E}">
        <p14:creationId xmlns:p14="http://schemas.microsoft.com/office/powerpoint/2010/main" val="30995596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4751" y="574987"/>
            <a:ext cx="2794575" cy="9152300"/>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91025" y="574987"/>
            <a:ext cx="8221722" cy="9152300"/>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ADB10BD-A0F1-4F93-B99C-DEFB4CC1C848}" type="datetimeFigureOut">
              <a:rPr lang="es-ES" smtClean="0"/>
              <a:t>29/08/2017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D59394E6-4B07-4A57-BB08-0F4968BAE364}" type="slidenum">
              <a:rPr lang="es-ES" smtClean="0"/>
              <a:t>‹Nº›</a:t>
            </a:fld>
            <a:endParaRPr lang="es-ES"/>
          </a:p>
        </p:txBody>
      </p:sp>
    </p:spTree>
    <p:extLst>
      <p:ext uri="{BB962C8B-B14F-4D97-AF65-F5344CB8AC3E}">
        <p14:creationId xmlns:p14="http://schemas.microsoft.com/office/powerpoint/2010/main" val="2618484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024" y="574990"/>
            <a:ext cx="11178302" cy="2087455"/>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91024" y="2874937"/>
            <a:ext cx="11178302" cy="6852350"/>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91024" y="10009783"/>
            <a:ext cx="2916079" cy="574987"/>
          </a:xfrm>
          <a:prstGeom prst="rect">
            <a:avLst/>
          </a:prstGeom>
        </p:spPr>
        <p:txBody>
          <a:bodyPr vert="horz" lIns="91440" tIns="45720" rIns="91440" bIns="45720" rtlCol="0" anchor="ctr"/>
          <a:lstStyle>
            <a:lvl1pPr algn="l">
              <a:defRPr sz="1701">
                <a:solidFill>
                  <a:schemeClr val="tx1">
                    <a:tint val="75000"/>
                  </a:schemeClr>
                </a:solidFill>
              </a:defRPr>
            </a:lvl1pPr>
          </a:lstStyle>
          <a:p>
            <a:fld id="{EADB10BD-A0F1-4F93-B99C-DEFB4CC1C848}" type="datetimeFigureOut">
              <a:rPr lang="es-ES" smtClean="0"/>
              <a:t>29/08/2017</a:t>
            </a:fld>
            <a:endParaRPr lang="es-ES"/>
          </a:p>
        </p:txBody>
      </p:sp>
      <p:sp>
        <p:nvSpPr>
          <p:cNvPr id="5" name="Footer Placeholder 4"/>
          <p:cNvSpPr>
            <a:spLocks noGrp="1"/>
          </p:cNvSpPr>
          <p:nvPr>
            <p:ph type="ftr" sz="quarter" idx="3"/>
          </p:nvPr>
        </p:nvSpPr>
        <p:spPr>
          <a:xfrm>
            <a:off x="4293116" y="10009783"/>
            <a:ext cx="4374118" cy="574987"/>
          </a:xfrm>
          <a:prstGeom prst="rect">
            <a:avLst/>
          </a:prstGeom>
        </p:spPr>
        <p:txBody>
          <a:bodyPr vert="horz" lIns="91440" tIns="45720" rIns="91440" bIns="45720" rtlCol="0" anchor="ctr"/>
          <a:lstStyle>
            <a:lvl1pPr algn="ctr">
              <a:defRPr sz="1701">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9153247" y="10009783"/>
            <a:ext cx="2916079" cy="574987"/>
          </a:xfrm>
          <a:prstGeom prst="rect">
            <a:avLst/>
          </a:prstGeom>
        </p:spPr>
        <p:txBody>
          <a:bodyPr vert="horz" lIns="91440" tIns="45720" rIns="91440" bIns="45720" rtlCol="0" anchor="ctr"/>
          <a:lstStyle>
            <a:lvl1pPr algn="r">
              <a:defRPr sz="1701">
                <a:solidFill>
                  <a:schemeClr val="tx1">
                    <a:tint val="75000"/>
                  </a:schemeClr>
                </a:solidFill>
              </a:defRPr>
            </a:lvl1pPr>
          </a:lstStyle>
          <a:p>
            <a:fld id="{D59394E6-4B07-4A57-BB08-0F4968BAE364}" type="slidenum">
              <a:rPr lang="es-ES" smtClean="0"/>
              <a:t>‹Nº›</a:t>
            </a:fld>
            <a:endParaRPr lang="es-ES"/>
          </a:p>
        </p:txBody>
      </p:sp>
    </p:spTree>
    <p:extLst>
      <p:ext uri="{BB962C8B-B14F-4D97-AF65-F5344CB8AC3E}">
        <p14:creationId xmlns:p14="http://schemas.microsoft.com/office/powerpoint/2010/main" val="207806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96071" rtl="0" eaLnBrk="1" latinLnBrk="0" hangingPunct="1">
        <a:lnSpc>
          <a:spcPct val="90000"/>
        </a:lnSpc>
        <a:spcBef>
          <a:spcPct val="0"/>
        </a:spcBef>
        <a:buNone/>
        <a:defRPr sz="6237" kern="1200">
          <a:solidFill>
            <a:schemeClr val="tx1"/>
          </a:solidFill>
          <a:latin typeface="+mj-lt"/>
          <a:ea typeface="+mj-ea"/>
          <a:cs typeface="+mj-cs"/>
        </a:defRPr>
      </a:lvl1pPr>
    </p:titleStyle>
    <p:bodyStyle>
      <a:lvl1pPr marL="324018" indent="-324018" algn="l" defTabSz="1296071" rtl="0" eaLnBrk="1" latinLnBrk="0" hangingPunct="1">
        <a:lnSpc>
          <a:spcPct val="90000"/>
        </a:lnSpc>
        <a:spcBef>
          <a:spcPts val="1417"/>
        </a:spcBef>
        <a:buFont typeface="Arial" panose="020B0604020202020204" pitchFamily="34" charset="0"/>
        <a:buChar char="•"/>
        <a:defRPr sz="3969" kern="1200">
          <a:solidFill>
            <a:schemeClr val="tx1"/>
          </a:solidFill>
          <a:latin typeface="+mn-lt"/>
          <a:ea typeface="+mn-ea"/>
          <a:cs typeface="+mn-cs"/>
        </a:defRPr>
      </a:lvl1pPr>
      <a:lvl2pPr marL="972053" indent="-324018" algn="l" defTabSz="1296071" rtl="0" eaLnBrk="1" latinLnBrk="0" hangingPunct="1">
        <a:lnSpc>
          <a:spcPct val="90000"/>
        </a:lnSpc>
        <a:spcBef>
          <a:spcPts val="709"/>
        </a:spcBef>
        <a:buFont typeface="Arial" panose="020B0604020202020204" pitchFamily="34" charset="0"/>
        <a:buChar char="•"/>
        <a:defRPr sz="3402" kern="1200">
          <a:solidFill>
            <a:schemeClr val="tx1"/>
          </a:solidFill>
          <a:latin typeface="+mn-lt"/>
          <a:ea typeface="+mn-ea"/>
          <a:cs typeface="+mn-cs"/>
        </a:defRPr>
      </a:lvl2pPr>
      <a:lvl3pPr marL="1620088" indent="-324018" algn="l" defTabSz="1296071" rtl="0" eaLnBrk="1" latinLnBrk="0" hangingPunct="1">
        <a:lnSpc>
          <a:spcPct val="90000"/>
        </a:lnSpc>
        <a:spcBef>
          <a:spcPts val="709"/>
        </a:spcBef>
        <a:buFont typeface="Arial" panose="020B0604020202020204" pitchFamily="34" charset="0"/>
        <a:buChar char="•"/>
        <a:defRPr sz="2835" kern="1200">
          <a:solidFill>
            <a:schemeClr val="tx1"/>
          </a:solidFill>
          <a:latin typeface="+mn-lt"/>
          <a:ea typeface="+mn-ea"/>
          <a:cs typeface="+mn-cs"/>
        </a:defRPr>
      </a:lvl3pPr>
      <a:lvl4pPr marL="2268123" indent="-324018" algn="l" defTabSz="1296071" rtl="0" eaLnBrk="1" latinLnBrk="0" hangingPunct="1">
        <a:lnSpc>
          <a:spcPct val="90000"/>
        </a:lnSpc>
        <a:spcBef>
          <a:spcPts val="709"/>
        </a:spcBef>
        <a:buFont typeface="Arial" panose="020B0604020202020204" pitchFamily="34" charset="0"/>
        <a:buChar char="•"/>
        <a:defRPr sz="2551" kern="1200">
          <a:solidFill>
            <a:schemeClr val="tx1"/>
          </a:solidFill>
          <a:latin typeface="+mn-lt"/>
          <a:ea typeface="+mn-ea"/>
          <a:cs typeface="+mn-cs"/>
        </a:defRPr>
      </a:lvl4pPr>
      <a:lvl5pPr marL="2916159" indent="-324018" algn="l" defTabSz="1296071" rtl="0" eaLnBrk="1" latinLnBrk="0" hangingPunct="1">
        <a:lnSpc>
          <a:spcPct val="90000"/>
        </a:lnSpc>
        <a:spcBef>
          <a:spcPts val="709"/>
        </a:spcBef>
        <a:buFont typeface="Arial" panose="020B0604020202020204" pitchFamily="34" charset="0"/>
        <a:buChar char="•"/>
        <a:defRPr sz="2551" kern="1200">
          <a:solidFill>
            <a:schemeClr val="tx1"/>
          </a:solidFill>
          <a:latin typeface="+mn-lt"/>
          <a:ea typeface="+mn-ea"/>
          <a:cs typeface="+mn-cs"/>
        </a:defRPr>
      </a:lvl5pPr>
      <a:lvl6pPr marL="3564194" indent="-324018" algn="l" defTabSz="1296071" rtl="0" eaLnBrk="1" latinLnBrk="0" hangingPunct="1">
        <a:lnSpc>
          <a:spcPct val="90000"/>
        </a:lnSpc>
        <a:spcBef>
          <a:spcPts val="709"/>
        </a:spcBef>
        <a:buFont typeface="Arial" panose="020B0604020202020204" pitchFamily="34" charset="0"/>
        <a:buChar char="•"/>
        <a:defRPr sz="2551" kern="1200">
          <a:solidFill>
            <a:schemeClr val="tx1"/>
          </a:solidFill>
          <a:latin typeface="+mn-lt"/>
          <a:ea typeface="+mn-ea"/>
          <a:cs typeface="+mn-cs"/>
        </a:defRPr>
      </a:lvl6pPr>
      <a:lvl7pPr marL="4212229" indent="-324018" algn="l" defTabSz="1296071" rtl="0" eaLnBrk="1" latinLnBrk="0" hangingPunct="1">
        <a:lnSpc>
          <a:spcPct val="90000"/>
        </a:lnSpc>
        <a:spcBef>
          <a:spcPts val="709"/>
        </a:spcBef>
        <a:buFont typeface="Arial" panose="020B0604020202020204" pitchFamily="34" charset="0"/>
        <a:buChar char="•"/>
        <a:defRPr sz="2551" kern="1200">
          <a:solidFill>
            <a:schemeClr val="tx1"/>
          </a:solidFill>
          <a:latin typeface="+mn-lt"/>
          <a:ea typeface="+mn-ea"/>
          <a:cs typeface="+mn-cs"/>
        </a:defRPr>
      </a:lvl7pPr>
      <a:lvl8pPr marL="4860265" indent="-324018" algn="l" defTabSz="1296071" rtl="0" eaLnBrk="1" latinLnBrk="0" hangingPunct="1">
        <a:lnSpc>
          <a:spcPct val="90000"/>
        </a:lnSpc>
        <a:spcBef>
          <a:spcPts val="709"/>
        </a:spcBef>
        <a:buFont typeface="Arial" panose="020B0604020202020204" pitchFamily="34" charset="0"/>
        <a:buChar char="•"/>
        <a:defRPr sz="2551" kern="1200">
          <a:solidFill>
            <a:schemeClr val="tx1"/>
          </a:solidFill>
          <a:latin typeface="+mn-lt"/>
          <a:ea typeface="+mn-ea"/>
          <a:cs typeface="+mn-cs"/>
        </a:defRPr>
      </a:lvl8pPr>
      <a:lvl9pPr marL="5508300" indent="-324018" algn="l" defTabSz="1296071" rtl="0" eaLnBrk="1" latinLnBrk="0" hangingPunct="1">
        <a:lnSpc>
          <a:spcPct val="90000"/>
        </a:lnSpc>
        <a:spcBef>
          <a:spcPts val="709"/>
        </a:spcBef>
        <a:buFont typeface="Arial" panose="020B0604020202020204" pitchFamily="34" charset="0"/>
        <a:buChar char="•"/>
        <a:defRPr sz="2551" kern="1200">
          <a:solidFill>
            <a:schemeClr val="tx1"/>
          </a:solidFill>
          <a:latin typeface="+mn-lt"/>
          <a:ea typeface="+mn-ea"/>
          <a:cs typeface="+mn-cs"/>
        </a:defRPr>
      </a:lvl9pPr>
    </p:bodyStyle>
    <p:otherStyle>
      <a:defPPr>
        <a:defRPr lang="en-US"/>
      </a:defPPr>
      <a:lvl1pPr marL="0" algn="l" defTabSz="1296071" rtl="0" eaLnBrk="1" latinLnBrk="0" hangingPunct="1">
        <a:defRPr sz="2551" kern="1200">
          <a:solidFill>
            <a:schemeClr val="tx1"/>
          </a:solidFill>
          <a:latin typeface="+mn-lt"/>
          <a:ea typeface="+mn-ea"/>
          <a:cs typeface="+mn-cs"/>
        </a:defRPr>
      </a:lvl1pPr>
      <a:lvl2pPr marL="648035" algn="l" defTabSz="1296071" rtl="0" eaLnBrk="1" latinLnBrk="0" hangingPunct="1">
        <a:defRPr sz="2551" kern="1200">
          <a:solidFill>
            <a:schemeClr val="tx1"/>
          </a:solidFill>
          <a:latin typeface="+mn-lt"/>
          <a:ea typeface="+mn-ea"/>
          <a:cs typeface="+mn-cs"/>
        </a:defRPr>
      </a:lvl2pPr>
      <a:lvl3pPr marL="1296071" algn="l" defTabSz="1296071" rtl="0" eaLnBrk="1" latinLnBrk="0" hangingPunct="1">
        <a:defRPr sz="2551" kern="1200">
          <a:solidFill>
            <a:schemeClr val="tx1"/>
          </a:solidFill>
          <a:latin typeface="+mn-lt"/>
          <a:ea typeface="+mn-ea"/>
          <a:cs typeface="+mn-cs"/>
        </a:defRPr>
      </a:lvl3pPr>
      <a:lvl4pPr marL="1944106" algn="l" defTabSz="1296071" rtl="0" eaLnBrk="1" latinLnBrk="0" hangingPunct="1">
        <a:defRPr sz="2551" kern="1200">
          <a:solidFill>
            <a:schemeClr val="tx1"/>
          </a:solidFill>
          <a:latin typeface="+mn-lt"/>
          <a:ea typeface="+mn-ea"/>
          <a:cs typeface="+mn-cs"/>
        </a:defRPr>
      </a:lvl4pPr>
      <a:lvl5pPr marL="2592141" algn="l" defTabSz="1296071" rtl="0" eaLnBrk="1" latinLnBrk="0" hangingPunct="1">
        <a:defRPr sz="2551" kern="1200">
          <a:solidFill>
            <a:schemeClr val="tx1"/>
          </a:solidFill>
          <a:latin typeface="+mn-lt"/>
          <a:ea typeface="+mn-ea"/>
          <a:cs typeface="+mn-cs"/>
        </a:defRPr>
      </a:lvl5pPr>
      <a:lvl6pPr marL="3240176" algn="l" defTabSz="1296071" rtl="0" eaLnBrk="1" latinLnBrk="0" hangingPunct="1">
        <a:defRPr sz="2551" kern="1200">
          <a:solidFill>
            <a:schemeClr val="tx1"/>
          </a:solidFill>
          <a:latin typeface="+mn-lt"/>
          <a:ea typeface="+mn-ea"/>
          <a:cs typeface="+mn-cs"/>
        </a:defRPr>
      </a:lvl6pPr>
      <a:lvl7pPr marL="3888212" algn="l" defTabSz="1296071" rtl="0" eaLnBrk="1" latinLnBrk="0" hangingPunct="1">
        <a:defRPr sz="2551" kern="1200">
          <a:solidFill>
            <a:schemeClr val="tx1"/>
          </a:solidFill>
          <a:latin typeface="+mn-lt"/>
          <a:ea typeface="+mn-ea"/>
          <a:cs typeface="+mn-cs"/>
        </a:defRPr>
      </a:lvl7pPr>
      <a:lvl8pPr marL="4536247" algn="l" defTabSz="1296071" rtl="0" eaLnBrk="1" latinLnBrk="0" hangingPunct="1">
        <a:defRPr sz="2551" kern="1200">
          <a:solidFill>
            <a:schemeClr val="tx1"/>
          </a:solidFill>
          <a:latin typeface="+mn-lt"/>
          <a:ea typeface="+mn-ea"/>
          <a:cs typeface="+mn-cs"/>
        </a:defRPr>
      </a:lvl8pPr>
      <a:lvl9pPr marL="5184282" algn="l" defTabSz="1296071" rtl="0" eaLnBrk="1" latinLnBrk="0" hangingPunct="1">
        <a:defRPr sz="255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09124" y="1924165"/>
            <a:ext cx="11664315" cy="2269950"/>
          </a:xfrm>
        </p:spPr>
        <p:txBody>
          <a:bodyPr rtlCol="0">
            <a:normAutofit fontScale="90000"/>
          </a:bodyPr>
          <a:lstStyle/>
          <a:p>
            <a:pPr algn="ctr">
              <a:defRPr/>
            </a:pPr>
            <a:r>
              <a:rPr lang="es-MX" u="sng" dirty="0"/>
              <a:t/>
            </a:r>
            <a:br>
              <a:rPr lang="es-MX" u="sng" dirty="0"/>
            </a:br>
            <a:r>
              <a:rPr lang="es-MX" dirty="0"/>
              <a:t> </a:t>
            </a:r>
            <a:br>
              <a:rPr lang="es-MX" dirty="0"/>
            </a:br>
            <a:r>
              <a:rPr lang="es-MX" sz="8900" b="1" dirty="0"/>
              <a:t>	</a:t>
            </a:r>
            <a:br>
              <a:rPr lang="es-MX" sz="8900" b="1" dirty="0"/>
            </a:br>
            <a:r>
              <a:rPr lang="es-AR" sz="4400" b="1" dirty="0">
                <a:latin typeface="Arial Black" panose="020B0A04020102020204" pitchFamily="34" charset="0"/>
              </a:rPr>
              <a:t>EL  TRABAJO  DE  LOS  EQUIPOS  DE  </a:t>
            </a:r>
            <a:br>
              <a:rPr lang="es-AR" sz="4400" b="1" dirty="0">
                <a:latin typeface="Arial Black" panose="020B0A04020102020204" pitchFamily="34" charset="0"/>
              </a:rPr>
            </a:br>
            <a:r>
              <a:rPr lang="es-AR" sz="4400" b="1" dirty="0">
                <a:latin typeface="Arial Black" panose="020B0A04020102020204" pitchFamily="34" charset="0"/>
              </a:rPr>
              <a:t>SUPERVISIÓN  Y  DIRECCIÓN  Y  EL </a:t>
            </a:r>
            <a:br>
              <a:rPr lang="es-AR" sz="4400" b="1" dirty="0">
                <a:latin typeface="Arial Black" panose="020B0A04020102020204" pitchFamily="34" charset="0"/>
              </a:rPr>
            </a:br>
            <a:r>
              <a:rPr lang="es-AR" sz="4400" b="1" dirty="0">
                <a:latin typeface="Arial Black" panose="020B0A04020102020204" pitchFamily="34" charset="0"/>
              </a:rPr>
              <a:t>PROCESO DE CONSTRUCCIÓN DE SUBJETIVIDADES</a:t>
            </a:r>
            <a:r>
              <a:rPr lang="es-MX" sz="4400" b="1" dirty="0">
                <a:latin typeface="Arial Black" panose="020B0A04020102020204" pitchFamily="34" charset="0"/>
              </a:rPr>
              <a:t/>
            </a:r>
            <a:br>
              <a:rPr lang="es-MX" sz="4400" b="1" dirty="0">
                <a:latin typeface="Arial Black" panose="020B0A04020102020204" pitchFamily="34" charset="0"/>
              </a:rPr>
            </a:br>
            <a:r>
              <a:rPr lang="es-MX" sz="8900" b="1" dirty="0"/>
              <a:t/>
            </a:r>
            <a:br>
              <a:rPr lang="es-MX" sz="8900" b="1" dirty="0"/>
            </a:br>
            <a:r>
              <a:rPr lang="es-MX" sz="9900" b="1" dirty="0">
                <a:latin typeface="Arial Black" panose="020B0A04020102020204" pitchFamily="34" charset="0"/>
              </a:rPr>
              <a:t>TALLER II</a:t>
            </a:r>
            <a:br>
              <a:rPr lang="es-MX" sz="9900" b="1" dirty="0">
                <a:latin typeface="Arial Black" panose="020B0A04020102020204" pitchFamily="34" charset="0"/>
              </a:rPr>
            </a:br>
            <a:r>
              <a:rPr lang="es-MX" sz="9900" b="1" dirty="0">
                <a:latin typeface="Arial Black" panose="020B0A04020102020204" pitchFamily="34" charset="0"/>
              </a:rPr>
              <a:t/>
            </a:r>
            <a:br>
              <a:rPr lang="es-MX" sz="9900" b="1" dirty="0">
                <a:latin typeface="Arial Black" panose="020B0A04020102020204" pitchFamily="34" charset="0"/>
              </a:rPr>
            </a:br>
            <a:r>
              <a:rPr lang="es-MX" sz="9900" b="1" dirty="0">
                <a:latin typeface="Arial Black" panose="020B0A04020102020204" pitchFamily="34" charset="0"/>
              </a:rPr>
              <a:t>2017</a:t>
            </a:r>
          </a:p>
        </p:txBody>
      </p:sp>
    </p:spTree>
    <p:extLst>
      <p:ext uri="{BB962C8B-B14F-4D97-AF65-F5344CB8AC3E}">
        <p14:creationId xmlns:p14="http://schemas.microsoft.com/office/powerpoint/2010/main" val="1548402595"/>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a:xfrm>
            <a:off x="765021" y="297494"/>
            <a:ext cx="11664315" cy="1019978"/>
          </a:xfrm>
        </p:spPr>
        <p:txBody>
          <a:bodyPr>
            <a:normAutofit fontScale="90000"/>
          </a:bodyPr>
          <a:lstStyle/>
          <a:p>
            <a:pPr eaLnBrk="1" hangingPunct="1"/>
            <a:r>
              <a:rPr lang="es-AR" altLang="es-AR">
                <a:latin typeface="Arial Black" pitchFamily="34" charset="0"/>
              </a:rPr>
              <a:t/>
            </a:r>
            <a:br>
              <a:rPr lang="es-AR" altLang="es-AR">
                <a:latin typeface="Arial Black" pitchFamily="34" charset="0"/>
              </a:rPr>
            </a:br>
            <a:r>
              <a:rPr lang="es-AR" altLang="es-AR" sz="4800">
                <a:latin typeface="Arial Black" pitchFamily="34" charset="0"/>
              </a:rPr>
              <a:t>ESTRUCTURA DEL CONCURSO</a:t>
            </a:r>
          </a:p>
        </p:txBody>
      </p:sp>
      <p:sp>
        <p:nvSpPr>
          <p:cNvPr id="2" name="1 Rectángulo"/>
          <p:cNvSpPr/>
          <p:nvPr/>
        </p:nvSpPr>
        <p:spPr>
          <a:xfrm>
            <a:off x="4812882" y="2052456"/>
            <a:ext cx="2522317" cy="4159909"/>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lstStyle/>
          <a:p>
            <a:pPr algn="ctr" hangingPunct="0">
              <a:defRPr/>
            </a:pPr>
            <a:r>
              <a:rPr lang="es-ES_tradnl" sz="3600" b="1" dirty="0">
                <a:solidFill>
                  <a:schemeClr val="tx1"/>
                </a:solidFill>
              </a:rPr>
              <a:t>Módulo II</a:t>
            </a:r>
            <a:endParaRPr lang="es-AR" sz="3600" b="1" dirty="0">
              <a:solidFill>
                <a:schemeClr val="tx1"/>
              </a:solidFill>
            </a:endParaRPr>
          </a:p>
          <a:p>
            <a:pPr algn="ctr" hangingPunct="0">
              <a:defRPr/>
            </a:pPr>
            <a:r>
              <a:rPr lang="es-ES_tradnl" b="1" dirty="0"/>
              <a:t>Dimensión cultural:</a:t>
            </a:r>
            <a:endParaRPr lang="es-AR" dirty="0"/>
          </a:p>
          <a:p>
            <a:pPr algn="ctr" hangingPunct="0">
              <a:defRPr/>
            </a:pPr>
            <a:r>
              <a:rPr lang="es-ES_tradnl" b="1" dirty="0"/>
              <a:t>Escuela, cultura y sujetos</a:t>
            </a:r>
          </a:p>
          <a:p>
            <a:pPr algn="ctr" hangingPunct="0">
              <a:defRPr/>
            </a:pPr>
            <a:r>
              <a:rPr lang="es-ES_tradnl" b="1" dirty="0"/>
              <a:t>(docentes y estudiantes)</a:t>
            </a:r>
            <a:endParaRPr lang="es-AR" dirty="0"/>
          </a:p>
        </p:txBody>
      </p:sp>
      <p:sp>
        <p:nvSpPr>
          <p:cNvPr id="4" name="3 Rectángulo"/>
          <p:cNvSpPr/>
          <p:nvPr/>
        </p:nvSpPr>
        <p:spPr>
          <a:xfrm>
            <a:off x="2180311" y="2034955"/>
            <a:ext cx="2522317" cy="4159909"/>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lstStyle/>
          <a:p>
            <a:pPr algn="ctr" hangingPunct="0">
              <a:defRPr/>
            </a:pPr>
            <a:r>
              <a:rPr lang="es-ES_tradnl" sz="3600" b="1" dirty="0">
                <a:solidFill>
                  <a:schemeClr val="tx1"/>
                </a:solidFill>
              </a:rPr>
              <a:t>Módulo I</a:t>
            </a:r>
            <a:endParaRPr lang="es-AR" sz="3600" b="1" dirty="0">
              <a:solidFill>
                <a:schemeClr val="tx1"/>
              </a:solidFill>
            </a:endParaRPr>
          </a:p>
          <a:p>
            <a:pPr algn="ctr" hangingPunct="0">
              <a:defRPr/>
            </a:pPr>
            <a:r>
              <a:rPr lang="es-ES_tradnl" b="1" dirty="0"/>
              <a:t>Estado Sociedad</a:t>
            </a:r>
          </a:p>
          <a:p>
            <a:pPr algn="ctr" hangingPunct="0">
              <a:defRPr/>
            </a:pPr>
            <a:r>
              <a:rPr lang="es-ES_tradnl" b="1" dirty="0"/>
              <a:t>Educación:</a:t>
            </a:r>
          </a:p>
          <a:p>
            <a:pPr algn="ctr" hangingPunct="0">
              <a:defRPr/>
            </a:pPr>
            <a:r>
              <a:rPr lang="es-ES_tradnl" dirty="0"/>
              <a:t> </a:t>
            </a:r>
            <a:r>
              <a:rPr lang="es-ES_tradnl" b="1" dirty="0"/>
              <a:t>Dimensión político-educativa y trabajo docente </a:t>
            </a:r>
            <a:endParaRPr lang="es-AR" dirty="0"/>
          </a:p>
        </p:txBody>
      </p:sp>
      <p:sp>
        <p:nvSpPr>
          <p:cNvPr id="5" name="4 Rectángulo"/>
          <p:cNvSpPr/>
          <p:nvPr/>
        </p:nvSpPr>
        <p:spPr>
          <a:xfrm>
            <a:off x="7404951" y="2052456"/>
            <a:ext cx="2524568" cy="4159909"/>
          </a:xfrm>
          <a:prstGeom prst="rect">
            <a:avLst/>
          </a:prstGeom>
          <a:solidFill>
            <a:srgbClr val="993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lstStyle/>
          <a:p>
            <a:pPr algn="ctr" hangingPunct="0">
              <a:defRPr/>
            </a:pPr>
            <a:r>
              <a:rPr lang="es-ES_tradnl" sz="3600" b="1" dirty="0">
                <a:solidFill>
                  <a:schemeClr val="tx1"/>
                </a:solidFill>
              </a:rPr>
              <a:t>Módulo III</a:t>
            </a:r>
            <a:endParaRPr lang="es-AR" sz="3600" b="1" dirty="0">
              <a:solidFill>
                <a:schemeClr val="tx1"/>
              </a:solidFill>
            </a:endParaRPr>
          </a:p>
          <a:p>
            <a:pPr algn="ctr" hangingPunct="0">
              <a:defRPr/>
            </a:pPr>
            <a:r>
              <a:rPr lang="es-ES_tradnl" b="1" dirty="0"/>
              <a:t>La conducción institucional</a:t>
            </a:r>
            <a:endParaRPr lang="es-AR" dirty="0"/>
          </a:p>
        </p:txBody>
      </p:sp>
      <p:sp>
        <p:nvSpPr>
          <p:cNvPr id="6" name="5 Rectángulo"/>
          <p:cNvSpPr/>
          <p:nvPr/>
        </p:nvSpPr>
        <p:spPr>
          <a:xfrm>
            <a:off x="10069023" y="2034955"/>
            <a:ext cx="2524568" cy="4159909"/>
          </a:xfrm>
          <a:prstGeom prst="rect">
            <a:avLst/>
          </a:prstGeom>
          <a:solidFill>
            <a:srgbClr val="993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lstStyle/>
          <a:p>
            <a:pPr algn="ctr" hangingPunct="0">
              <a:defRPr/>
            </a:pPr>
            <a:r>
              <a:rPr lang="es-ES_tradnl" sz="3600" b="1" dirty="0">
                <a:solidFill>
                  <a:schemeClr val="tx1"/>
                </a:solidFill>
                <a:latin typeface="+mj-lt"/>
              </a:rPr>
              <a:t>Módulo IV</a:t>
            </a:r>
            <a:endParaRPr lang="es-AR" sz="3600" b="1" dirty="0">
              <a:solidFill>
                <a:schemeClr val="tx1"/>
              </a:solidFill>
              <a:latin typeface="+mj-lt"/>
            </a:endParaRPr>
          </a:p>
          <a:p>
            <a:pPr algn="ctr" hangingPunct="0">
              <a:defRPr/>
            </a:pPr>
            <a:r>
              <a:rPr lang="es-ES_tradnl" dirty="0"/>
              <a:t> </a:t>
            </a:r>
            <a:r>
              <a:rPr lang="es-ES_tradnl" b="1" dirty="0"/>
              <a:t> Construcción institucional colectiva del</a:t>
            </a:r>
          </a:p>
          <a:p>
            <a:pPr algn="ctr" hangingPunct="0">
              <a:defRPr/>
            </a:pPr>
            <a:r>
              <a:rPr lang="es-ES_tradnl" b="1" dirty="0"/>
              <a:t>Conocimiento.</a:t>
            </a:r>
          </a:p>
          <a:p>
            <a:pPr algn="ctr" hangingPunct="0">
              <a:defRPr/>
            </a:pPr>
            <a:r>
              <a:rPr lang="es-ES_tradnl" b="1" dirty="0"/>
              <a:t>Evaluación: sentidos y significados</a:t>
            </a:r>
            <a:endParaRPr lang="es-AR" dirty="0"/>
          </a:p>
        </p:txBody>
      </p:sp>
      <p:sp>
        <p:nvSpPr>
          <p:cNvPr id="3" name="2 Rectángulo"/>
          <p:cNvSpPr/>
          <p:nvPr/>
        </p:nvSpPr>
        <p:spPr>
          <a:xfrm>
            <a:off x="2544820" y="6419859"/>
            <a:ext cx="2803576" cy="1552467"/>
          </a:xfrm>
          <a:prstGeom prst="rect">
            <a:avLst/>
          </a:prstGeom>
          <a:solidFill>
            <a:srgbClr val="80008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hangingPunct="0">
              <a:defRPr/>
            </a:pPr>
            <a:r>
              <a:rPr lang="es-ES_tradnl" b="1" dirty="0"/>
              <a:t>Producción grupal grupal e individual</a:t>
            </a:r>
            <a:endParaRPr lang="es-AR" b="1" dirty="0"/>
          </a:p>
        </p:txBody>
      </p:sp>
      <p:sp>
        <p:nvSpPr>
          <p:cNvPr id="8" name="7 Rectángulo"/>
          <p:cNvSpPr/>
          <p:nvPr/>
        </p:nvSpPr>
        <p:spPr>
          <a:xfrm>
            <a:off x="5633342" y="6437360"/>
            <a:ext cx="2803576" cy="1534966"/>
          </a:xfrm>
          <a:prstGeom prst="rect">
            <a:avLst/>
          </a:prstGeom>
          <a:solidFill>
            <a:srgbClr val="80008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hangingPunct="0">
              <a:defRPr/>
            </a:pPr>
            <a:r>
              <a:rPr lang="es-ES_tradnl" b="1" dirty="0"/>
              <a:t>Producción grupal grupal e individual</a:t>
            </a:r>
            <a:endParaRPr lang="es-AR" b="1" dirty="0"/>
          </a:p>
        </p:txBody>
      </p:sp>
      <p:sp>
        <p:nvSpPr>
          <p:cNvPr id="9" name="8 Rectángulo"/>
          <p:cNvSpPr/>
          <p:nvPr/>
        </p:nvSpPr>
        <p:spPr>
          <a:xfrm>
            <a:off x="8667235" y="6394860"/>
            <a:ext cx="2803576" cy="1554966"/>
          </a:xfrm>
          <a:prstGeom prst="rect">
            <a:avLst/>
          </a:prstGeom>
          <a:solidFill>
            <a:srgbClr val="80008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hangingPunct="0">
              <a:defRPr/>
            </a:pPr>
            <a:r>
              <a:rPr lang="es-ES_tradnl" b="1" dirty="0"/>
              <a:t>Producción grupal grupal e individual</a:t>
            </a:r>
            <a:endParaRPr lang="es-AR" b="1" dirty="0"/>
          </a:p>
        </p:txBody>
      </p:sp>
      <p:sp>
        <p:nvSpPr>
          <p:cNvPr id="7" name="6 Rectángulo"/>
          <p:cNvSpPr/>
          <p:nvPr/>
        </p:nvSpPr>
        <p:spPr>
          <a:xfrm>
            <a:off x="2137558" y="8384816"/>
            <a:ext cx="10456033" cy="143996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hangingPunct="0">
              <a:defRPr/>
            </a:pPr>
            <a:r>
              <a:rPr lang="es-ES_tradnl" sz="3000" b="1" dirty="0">
                <a:solidFill>
                  <a:schemeClr val="tx1"/>
                </a:solidFill>
              </a:rPr>
              <a:t>INTERVENCIONES EN ZONA O INSTITUCIÓN EDUCATIVA</a:t>
            </a:r>
            <a:endParaRPr lang="es-AR" sz="3000" b="1" dirty="0">
              <a:solidFill>
                <a:schemeClr val="tx1"/>
              </a:solidFill>
            </a:endParaRPr>
          </a:p>
          <a:p>
            <a:pPr algn="ctr" hangingPunct="0">
              <a:defRPr/>
            </a:pPr>
            <a:r>
              <a:rPr lang="es-ES_tradnl" sz="3000" b="1" dirty="0">
                <a:solidFill>
                  <a:schemeClr val="tx1"/>
                </a:solidFill>
              </a:rPr>
              <a:t>(grupal)</a:t>
            </a:r>
            <a:endParaRPr lang="es-AR" sz="3000" b="1" dirty="0">
              <a:solidFill>
                <a:schemeClr val="tx1"/>
              </a:solidFill>
            </a:endParaRPr>
          </a:p>
        </p:txBody>
      </p:sp>
      <p:sp>
        <p:nvSpPr>
          <p:cNvPr id="10" name="9 Rectángulo"/>
          <p:cNvSpPr/>
          <p:nvPr/>
        </p:nvSpPr>
        <p:spPr>
          <a:xfrm>
            <a:off x="252804" y="2069955"/>
            <a:ext cx="1704280" cy="7790141"/>
          </a:xfrm>
          <a:prstGeom prst="rect">
            <a:avLst/>
          </a:prstGeom>
          <a:solidFill>
            <a:schemeClr val="accent6">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lIns="135770" tIns="67885" rIns="135770" bIns="67885" anchor="ctr"/>
          <a:lstStyle/>
          <a:p>
            <a:pPr algn="ctr">
              <a:defRPr/>
            </a:pPr>
            <a:r>
              <a:rPr lang="es-AR" sz="5300" b="1" dirty="0"/>
              <a:t>VISIÓN   INTEGRADORA</a:t>
            </a:r>
          </a:p>
        </p:txBody>
      </p:sp>
    </p:spTree>
    <p:extLst>
      <p:ext uri="{BB962C8B-B14F-4D97-AF65-F5344CB8AC3E}">
        <p14:creationId xmlns:p14="http://schemas.microsoft.com/office/powerpoint/2010/main" val="347417414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20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2000"/>
                                        <p:tgtEl>
                                          <p:spTgt spid="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2000"/>
                                        <p:tgtEl>
                                          <p:spTgt spid="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2000"/>
                                        <p:tgtEl>
                                          <p:spTgt spid="9"/>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0"/>
                                        <p:tgtEl>
                                          <p:spTgt spid="7"/>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3" grpId="0" animBg="1"/>
      <p:bldP spid="8" grpId="0" animBg="1"/>
      <p:bldP spid="9" grpId="0" animBg="1"/>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p:cNvSpPr>
            <a:spLocks noChangeArrowheads="1"/>
          </p:cNvSpPr>
          <p:nvPr/>
        </p:nvSpPr>
        <p:spPr bwMode="auto">
          <a:xfrm rot="10800000">
            <a:off x="4569874" y="2564944"/>
            <a:ext cx="3600097" cy="1532467"/>
          </a:xfrm>
          <a:prstGeom prst="upArrowCallout">
            <a:avLst>
              <a:gd name="adj1" fmla="val 36107"/>
              <a:gd name="adj2" fmla="val 37496"/>
              <a:gd name="adj3" fmla="val 18051"/>
              <a:gd name="adj4" fmla="val 55097"/>
            </a:avLst>
          </a:prstGeom>
          <a:solidFill>
            <a:srgbClr val="9933FF"/>
          </a:solidFill>
          <a:ln w="12700">
            <a:solidFill>
              <a:schemeClr val="tx1"/>
            </a:solidFill>
            <a:miter lim="800000"/>
            <a:headEnd/>
            <a:tailEnd/>
          </a:ln>
        </p:spPr>
        <p:txBody>
          <a:bodyPr lIns="135770" tIns="67885" rIns="135770" bIns="67885"/>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s-AR" altLang="es-AR" sz="2700">
              <a:latin typeface="Arial" charset="0"/>
            </a:endParaRPr>
          </a:p>
        </p:txBody>
      </p:sp>
      <p:sp>
        <p:nvSpPr>
          <p:cNvPr id="5" name="4 Rectángulo"/>
          <p:cNvSpPr/>
          <p:nvPr/>
        </p:nvSpPr>
        <p:spPr>
          <a:xfrm>
            <a:off x="1377038" y="854981"/>
            <a:ext cx="9724763" cy="143996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hangingPunct="0">
              <a:defRPr/>
            </a:pPr>
            <a:r>
              <a:rPr lang="es-ES_tradnl" sz="3000" b="1" dirty="0">
                <a:solidFill>
                  <a:schemeClr val="tx1"/>
                </a:solidFill>
                <a:latin typeface="Arial Black" panose="020B0A04020102020204" pitchFamily="34" charset="0"/>
              </a:rPr>
              <a:t>INTERVENCIONES EN ZONA O INSTITUCIÓN EDUCATIVA</a:t>
            </a:r>
            <a:endParaRPr lang="es-AR" sz="3000" b="1" dirty="0">
              <a:solidFill>
                <a:schemeClr val="tx1"/>
              </a:solidFill>
              <a:latin typeface="Arial Black" panose="020B0A04020102020204" pitchFamily="34" charset="0"/>
            </a:endParaRPr>
          </a:p>
          <a:p>
            <a:pPr algn="ctr" hangingPunct="0">
              <a:defRPr/>
            </a:pPr>
            <a:r>
              <a:rPr lang="es-ES_tradnl" sz="3000" b="1" dirty="0">
                <a:solidFill>
                  <a:schemeClr val="tx1"/>
                </a:solidFill>
              </a:rPr>
              <a:t>(grupal)</a:t>
            </a:r>
            <a:endParaRPr lang="es-AR" sz="3000" b="1" dirty="0">
              <a:solidFill>
                <a:schemeClr val="tx1"/>
              </a:solidFill>
            </a:endParaRPr>
          </a:p>
        </p:txBody>
      </p:sp>
      <p:sp>
        <p:nvSpPr>
          <p:cNvPr id="6" name="5 Rectángulo"/>
          <p:cNvSpPr/>
          <p:nvPr/>
        </p:nvSpPr>
        <p:spPr>
          <a:xfrm>
            <a:off x="1199283" y="4152410"/>
            <a:ext cx="5001884" cy="5329883"/>
          </a:xfrm>
          <a:prstGeom prst="rect">
            <a:avLst/>
          </a:prstGeom>
          <a:solidFill>
            <a:srgbClr val="D352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lstStyle/>
          <a:p>
            <a:pPr marL="424282" indent="-424282" hangingPunct="0">
              <a:buFont typeface="Arial" panose="020B0604020202020204" pitchFamily="34" charset="0"/>
              <a:buChar char="•"/>
              <a:defRPr/>
            </a:pPr>
            <a:r>
              <a:rPr lang="es-ES_tradnl" sz="3000" b="1" dirty="0"/>
              <a:t>Observación y registro de datos</a:t>
            </a:r>
          </a:p>
          <a:p>
            <a:pPr marL="424282" indent="-424282" hangingPunct="0">
              <a:buFont typeface="Arial" panose="020B0604020202020204" pitchFamily="34" charset="0"/>
              <a:buChar char="•"/>
              <a:defRPr/>
            </a:pPr>
            <a:endParaRPr lang="es-AR" sz="3000" b="1" dirty="0"/>
          </a:p>
          <a:p>
            <a:pPr marL="424282" indent="-424282" hangingPunct="0">
              <a:buFont typeface="Arial" panose="020B0604020202020204" pitchFamily="34" charset="0"/>
              <a:buChar char="•"/>
              <a:defRPr/>
            </a:pPr>
            <a:r>
              <a:rPr lang="es-ES_tradnl" sz="3000" b="1" dirty="0"/>
              <a:t> Problematización </a:t>
            </a:r>
            <a:endParaRPr lang="es-AR" sz="3000" b="1" dirty="0"/>
          </a:p>
          <a:p>
            <a:pPr hangingPunct="0">
              <a:defRPr/>
            </a:pPr>
            <a:r>
              <a:rPr lang="es-ES_tradnl" sz="3000" b="1" dirty="0"/>
              <a:t> </a:t>
            </a:r>
            <a:endParaRPr lang="es-AR" sz="3000" b="1" dirty="0"/>
          </a:p>
          <a:p>
            <a:pPr marL="424282" indent="-424282" hangingPunct="0">
              <a:buFont typeface="Arial" charset="0"/>
              <a:buChar char="•"/>
              <a:defRPr/>
            </a:pPr>
            <a:r>
              <a:rPr lang="es-ES_tradnl" sz="3000" b="1" dirty="0"/>
              <a:t>Diálogo entre la teoría y el  conocimiento  experiencial</a:t>
            </a:r>
            <a:endParaRPr lang="es-AR" sz="3000" b="1" dirty="0"/>
          </a:p>
          <a:p>
            <a:pPr hangingPunct="0">
              <a:defRPr/>
            </a:pPr>
            <a:r>
              <a:rPr lang="es-ES_tradnl" sz="3000" b="1" dirty="0"/>
              <a:t> </a:t>
            </a:r>
            <a:endParaRPr lang="es-AR" sz="3000" b="1" dirty="0"/>
          </a:p>
          <a:p>
            <a:pPr marL="424282" indent="-424282" hangingPunct="0">
              <a:buFont typeface="Arial" charset="0"/>
              <a:buChar char="•"/>
              <a:defRPr/>
            </a:pPr>
            <a:r>
              <a:rPr lang="es-ES_tradnl" sz="3000" b="1" dirty="0"/>
              <a:t>Elaboración de una producción escrita</a:t>
            </a:r>
            <a:endParaRPr lang="es-AR" sz="3000" b="1" dirty="0"/>
          </a:p>
        </p:txBody>
      </p:sp>
      <p:sp>
        <p:nvSpPr>
          <p:cNvPr id="8" name="7 Rectángulo"/>
          <p:cNvSpPr/>
          <p:nvPr/>
        </p:nvSpPr>
        <p:spPr>
          <a:xfrm>
            <a:off x="6628680" y="4152410"/>
            <a:ext cx="4999635" cy="5329883"/>
          </a:xfrm>
          <a:prstGeom prst="rect">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marL="424282" indent="-424282" hangingPunct="0">
              <a:buFont typeface="Arial" panose="020B0604020202020204" pitchFamily="34" charset="0"/>
              <a:buChar char="•"/>
              <a:defRPr/>
            </a:pPr>
            <a:r>
              <a:rPr lang="es-ES_tradnl" sz="3600" dirty="0"/>
              <a:t>Selección de un tópico</a:t>
            </a:r>
            <a:endParaRPr lang="es-AR" sz="3600" dirty="0"/>
          </a:p>
          <a:p>
            <a:pPr hangingPunct="0">
              <a:defRPr/>
            </a:pPr>
            <a:r>
              <a:rPr lang="es-ES_tradnl" sz="3600" dirty="0"/>
              <a:t> </a:t>
            </a:r>
            <a:endParaRPr lang="es-AR" sz="3600" dirty="0"/>
          </a:p>
          <a:p>
            <a:pPr marL="424282" indent="-424282" hangingPunct="0">
              <a:buFont typeface="Arial" panose="020B0604020202020204" pitchFamily="34" charset="0"/>
              <a:buChar char="•"/>
              <a:defRPr/>
            </a:pPr>
            <a:r>
              <a:rPr lang="es-ES_tradnl" sz="3600" dirty="0"/>
              <a:t>Diseño de  intervenciones </a:t>
            </a:r>
            <a:endParaRPr lang="es-AR" sz="3600" dirty="0"/>
          </a:p>
          <a:p>
            <a:pPr hangingPunct="0">
              <a:defRPr/>
            </a:pPr>
            <a:r>
              <a:rPr lang="es-ES_tradnl" sz="3600" dirty="0"/>
              <a:t> </a:t>
            </a:r>
            <a:endParaRPr lang="es-AR" sz="3600" dirty="0"/>
          </a:p>
          <a:p>
            <a:pPr marL="424282" indent="-424282" hangingPunct="0">
              <a:buFont typeface="Arial" panose="020B0604020202020204" pitchFamily="34" charset="0"/>
              <a:buChar char="•"/>
              <a:defRPr/>
            </a:pPr>
            <a:r>
              <a:rPr lang="es-ES_tradnl" sz="3600" dirty="0"/>
              <a:t>Implementación    </a:t>
            </a:r>
            <a:endParaRPr lang="es-AR" sz="3600" dirty="0"/>
          </a:p>
          <a:p>
            <a:pPr hangingPunct="0">
              <a:defRPr/>
            </a:pPr>
            <a:r>
              <a:rPr lang="es-ES_tradnl" sz="3600" dirty="0"/>
              <a:t>     de intervenciones</a:t>
            </a:r>
            <a:endParaRPr lang="es-AR" sz="3600" dirty="0"/>
          </a:p>
        </p:txBody>
      </p:sp>
    </p:spTree>
    <p:extLst>
      <p:ext uri="{BB962C8B-B14F-4D97-AF65-F5344CB8AC3E}">
        <p14:creationId xmlns:p14="http://schemas.microsoft.com/office/powerpoint/2010/main" val="3789987737"/>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Elipse"/>
          <p:cNvSpPr/>
          <p:nvPr/>
        </p:nvSpPr>
        <p:spPr>
          <a:xfrm>
            <a:off x="0" y="4274898"/>
            <a:ext cx="7704911" cy="4387403"/>
          </a:xfrm>
          <a:prstGeom prst="ellipse">
            <a:avLst/>
          </a:prstGeom>
          <a:solidFill>
            <a:srgbClr val="B90BCB"/>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endParaRPr lang="es-MX"/>
          </a:p>
        </p:txBody>
      </p:sp>
      <p:sp>
        <p:nvSpPr>
          <p:cNvPr id="2" name="1 Título"/>
          <p:cNvSpPr>
            <a:spLocks noGrp="1"/>
          </p:cNvSpPr>
          <p:nvPr>
            <p:ph type="ctrTitle"/>
          </p:nvPr>
        </p:nvSpPr>
        <p:spPr>
          <a:xfrm>
            <a:off x="303760" y="562489"/>
            <a:ext cx="11891570" cy="2314949"/>
          </a:xfrm>
          <a:ln>
            <a:miter lim="800000"/>
            <a:headEnd/>
            <a:tailEnd/>
          </a:ln>
          <a:extLst/>
        </p:spPr>
        <p:txBody>
          <a:bodyPr rtlCol="0">
            <a:normAutofit/>
          </a:bodyPr>
          <a:lstStyle/>
          <a:p>
            <a:pPr>
              <a:defRPr/>
            </a:pPr>
            <a:r>
              <a:rPr lang="es-MX" sz="9800" dirty="0">
                <a:solidFill>
                  <a:schemeClr val="tx2">
                    <a:lumMod val="75000"/>
                  </a:schemeClr>
                </a:solidFill>
                <a:latin typeface="Arial Black" panose="020B0A04020102020204" pitchFamily="34" charset="0"/>
              </a:rPr>
              <a:t>INTERVENCIÓN</a:t>
            </a:r>
            <a:br>
              <a:rPr lang="es-MX" sz="9800" dirty="0">
                <a:solidFill>
                  <a:schemeClr val="tx2">
                    <a:lumMod val="75000"/>
                  </a:schemeClr>
                </a:solidFill>
                <a:latin typeface="Arial Black" panose="020B0A04020102020204" pitchFamily="34" charset="0"/>
              </a:rPr>
            </a:br>
            <a:r>
              <a:rPr lang="es-MX" sz="4000" dirty="0">
                <a:latin typeface="Arial Black" panose="020B0A04020102020204" pitchFamily="34" charset="0"/>
              </a:rPr>
              <a:t>(</a:t>
            </a:r>
            <a:r>
              <a:rPr lang="es-MX" sz="3600" dirty="0">
                <a:latin typeface="Arial Black" panose="020B0A04020102020204" pitchFamily="34" charset="0"/>
              </a:rPr>
              <a:t>PROBLEMATIZAR)</a:t>
            </a:r>
            <a:endParaRPr lang="es-MX" sz="9800" dirty="0">
              <a:latin typeface="Arial Black" panose="020B0A04020102020204" pitchFamily="34" charset="0"/>
            </a:endParaRPr>
          </a:p>
        </p:txBody>
      </p:sp>
      <p:sp>
        <p:nvSpPr>
          <p:cNvPr id="6150" name="2 Subtítulo"/>
          <p:cNvSpPr>
            <a:spLocks noGrp="1"/>
          </p:cNvSpPr>
          <p:nvPr>
            <p:ph type="subTitle" idx="1"/>
          </p:nvPr>
        </p:nvSpPr>
        <p:spPr>
          <a:xfrm>
            <a:off x="8187973" y="4142411"/>
            <a:ext cx="3701349" cy="5062388"/>
          </a:xfrm>
        </p:spPr>
        <p:txBody>
          <a:bodyPr rtlCol="0">
            <a:normAutofit/>
          </a:bodyPr>
          <a:lstStyle/>
          <a:p>
            <a:pPr marL="509138" indent="-509138" algn="l">
              <a:buFont typeface="Wingdings" panose="05000000000000000000" pitchFamily="2" charset="2"/>
              <a:buChar char="ü"/>
              <a:defRPr/>
            </a:pPr>
            <a:r>
              <a:rPr lang="es-MX" altLang="es-AR" sz="3600" b="1" dirty="0">
                <a:latin typeface="Arial Black" panose="020B0A04020102020204" pitchFamily="34" charset="0"/>
              </a:rPr>
              <a:t>INDAGAR</a:t>
            </a:r>
          </a:p>
          <a:p>
            <a:pPr marL="509138" indent="-509138" algn="l">
              <a:buFont typeface="Wingdings" panose="05000000000000000000" pitchFamily="2" charset="2"/>
              <a:buChar char="ü"/>
              <a:defRPr/>
            </a:pPr>
            <a:r>
              <a:rPr lang="es-MX" altLang="es-AR" sz="3600" b="1" dirty="0">
                <a:latin typeface="Arial Black" panose="020B0A04020102020204" pitchFamily="34" charset="0"/>
              </a:rPr>
              <a:t>BUSCAR</a:t>
            </a:r>
          </a:p>
          <a:p>
            <a:pPr marL="509138" indent="-509138" algn="l">
              <a:buFont typeface="Wingdings" panose="05000000000000000000" pitchFamily="2" charset="2"/>
              <a:buChar char="ü"/>
              <a:defRPr/>
            </a:pPr>
            <a:r>
              <a:rPr lang="es-MX" altLang="es-AR" sz="3600" b="1" dirty="0">
                <a:latin typeface="Arial Black" panose="020B0A04020102020204" pitchFamily="34" charset="0"/>
              </a:rPr>
              <a:t>DESCUBRIR</a:t>
            </a:r>
          </a:p>
          <a:p>
            <a:pPr algn="l">
              <a:defRPr/>
            </a:pPr>
            <a:endParaRPr lang="es-MX" altLang="es-AR" sz="3600" b="1" dirty="0">
              <a:latin typeface="Arial Black" panose="020B0A04020102020204" pitchFamily="34" charset="0"/>
            </a:endParaRPr>
          </a:p>
          <a:p>
            <a:pPr algn="l">
              <a:defRPr/>
            </a:pPr>
            <a:endParaRPr lang="es-MX" altLang="es-AR" sz="3600" b="1" dirty="0">
              <a:latin typeface="Arial Black" panose="020B0A04020102020204" pitchFamily="34" charset="0"/>
            </a:endParaRPr>
          </a:p>
          <a:p>
            <a:pPr>
              <a:defRPr/>
            </a:pPr>
            <a:endParaRPr lang="es-MX" altLang="es-AR" sz="3600" b="1" u="sng" dirty="0">
              <a:latin typeface="Arial Black" panose="020B0A04020102020204" pitchFamily="34" charset="0"/>
            </a:endParaRPr>
          </a:p>
          <a:p>
            <a:pPr>
              <a:defRPr/>
            </a:pPr>
            <a:r>
              <a:rPr lang="es-MX" altLang="es-AR" sz="3600" b="1" u="sng" dirty="0">
                <a:latin typeface="Arial Black" panose="020B0A04020102020204" pitchFamily="34" charset="0"/>
              </a:rPr>
              <a:t>PRODUCIR</a:t>
            </a:r>
          </a:p>
          <a:p>
            <a:pPr algn="l">
              <a:defRPr/>
            </a:pPr>
            <a:endParaRPr lang="es-MX" altLang="es-AR" dirty="0"/>
          </a:p>
          <a:p>
            <a:pPr algn="l">
              <a:defRPr/>
            </a:pPr>
            <a:endParaRPr lang="es-MX" altLang="es-AR" dirty="0"/>
          </a:p>
        </p:txBody>
      </p:sp>
      <p:sp>
        <p:nvSpPr>
          <p:cNvPr id="4" name="3 Flecha abajo"/>
          <p:cNvSpPr/>
          <p:nvPr/>
        </p:nvSpPr>
        <p:spPr>
          <a:xfrm>
            <a:off x="7436451" y="2792439"/>
            <a:ext cx="4758878" cy="1019978"/>
          </a:xfrm>
          <a:prstGeom prst="downArrow">
            <a:avLst>
              <a:gd name="adj1" fmla="val 50000"/>
              <a:gd name="adj2" fmla="val 53949"/>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endParaRPr lang="es-MX"/>
          </a:p>
        </p:txBody>
      </p:sp>
      <p:sp>
        <p:nvSpPr>
          <p:cNvPr id="3" name="4 CuadroTexto"/>
          <p:cNvSpPr txBox="1">
            <a:spLocks noChangeArrowheads="1"/>
          </p:cNvSpPr>
          <p:nvPr/>
        </p:nvSpPr>
        <p:spPr bwMode="auto">
          <a:xfrm>
            <a:off x="254257" y="4967392"/>
            <a:ext cx="7197944" cy="2137644"/>
          </a:xfrm>
          <a:prstGeom prst="rect">
            <a:avLst/>
          </a:prstGeom>
          <a:noFill/>
          <a:ln w="9525">
            <a:noFill/>
            <a:miter lim="800000"/>
            <a:headEnd/>
            <a:tailEnd/>
          </a:ln>
        </p:spPr>
        <p:txBody>
          <a:bodyPr lIns="135770" tIns="67885" rIns="135770" bIns="67885">
            <a:spAutoFit/>
          </a:bodyPr>
          <a:lstStyle/>
          <a:p>
            <a:pPr algn="ctr">
              <a:defRPr/>
            </a:pPr>
            <a:r>
              <a:rPr lang="es-MX" sz="6500" b="1" dirty="0">
                <a:solidFill>
                  <a:schemeClr val="bg1">
                    <a:lumMod val="95000"/>
                    <a:lumOff val="5000"/>
                  </a:schemeClr>
                </a:solidFill>
              </a:rPr>
              <a:t>NUEVOS CONOCIMIENTOS</a:t>
            </a:r>
          </a:p>
        </p:txBody>
      </p:sp>
      <p:sp>
        <p:nvSpPr>
          <p:cNvPr id="7" name="6 Flecha curvada hacia arriba"/>
          <p:cNvSpPr/>
          <p:nvPr/>
        </p:nvSpPr>
        <p:spPr>
          <a:xfrm flipH="1">
            <a:off x="3543847" y="9027304"/>
            <a:ext cx="6277670" cy="1462467"/>
          </a:xfrm>
          <a:prstGeom prst="curvedUpArrow">
            <a:avLst>
              <a:gd name="adj1" fmla="val 50000"/>
              <a:gd name="adj2" fmla="val 49999"/>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endParaRPr lang="es-MX">
              <a:solidFill>
                <a:schemeClr val="tx1"/>
              </a:solidFill>
            </a:endParaRPr>
          </a:p>
        </p:txBody>
      </p:sp>
      <p:sp>
        <p:nvSpPr>
          <p:cNvPr id="9" name="8 Rectángulo"/>
          <p:cNvSpPr/>
          <p:nvPr/>
        </p:nvSpPr>
        <p:spPr>
          <a:xfrm>
            <a:off x="8929648" y="6192853"/>
            <a:ext cx="2227560" cy="1349970"/>
          </a:xfrm>
          <a:prstGeom prst="rect">
            <a:avLst/>
          </a:prstGeom>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MX" sz="4200" b="1" dirty="0">
                <a:solidFill>
                  <a:srgbClr val="FF0000"/>
                </a:solidFill>
              </a:rPr>
              <a:t>PARA</a:t>
            </a:r>
          </a:p>
        </p:txBody>
      </p:sp>
    </p:spTree>
    <p:extLst>
      <p:ext uri="{BB962C8B-B14F-4D97-AF65-F5344CB8AC3E}">
        <p14:creationId xmlns:p14="http://schemas.microsoft.com/office/powerpoint/2010/main" val="2237538020"/>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redondeado"/>
          <p:cNvSpPr/>
          <p:nvPr/>
        </p:nvSpPr>
        <p:spPr>
          <a:xfrm>
            <a:off x="1215033" y="4499902"/>
            <a:ext cx="9011494" cy="2024956"/>
          </a:xfrm>
          <a:prstGeom prst="roundRect">
            <a:avLst/>
          </a:prstGeom>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endParaRPr lang="es-MX"/>
          </a:p>
        </p:txBody>
      </p:sp>
      <p:sp>
        <p:nvSpPr>
          <p:cNvPr id="7171" name="1 Título"/>
          <p:cNvSpPr>
            <a:spLocks noGrp="1"/>
          </p:cNvSpPr>
          <p:nvPr>
            <p:ph type="title"/>
          </p:nvPr>
        </p:nvSpPr>
        <p:spPr>
          <a:xfrm>
            <a:off x="4011216" y="1855310"/>
            <a:ext cx="8100219" cy="1574965"/>
          </a:xfrm>
        </p:spPr>
        <p:txBody>
          <a:bodyPr rtlCol="0">
            <a:normAutofit fontScale="90000"/>
          </a:bodyPr>
          <a:lstStyle/>
          <a:p>
            <a:pPr>
              <a:defRPr/>
            </a:pPr>
            <a:r>
              <a:rPr lang="es-MX" sz="4800" b="1" dirty="0">
                <a:latin typeface="Aharoni" panose="02010803020104030203" pitchFamily="2" charset="-79"/>
                <a:cs typeface="Aharoni" panose="02010803020104030203" pitchFamily="2" charset="-79"/>
              </a:rPr>
              <a:t>PROCESO DE ABSTRACCIÓN:  ordenamiento, clasificación, interpretación, conceptualización</a:t>
            </a:r>
          </a:p>
        </p:txBody>
      </p:sp>
      <p:sp>
        <p:nvSpPr>
          <p:cNvPr id="2" name="2 Marcador de contenido"/>
          <p:cNvSpPr>
            <a:spLocks noGrp="1"/>
          </p:cNvSpPr>
          <p:nvPr>
            <p:ph idx="1"/>
          </p:nvPr>
        </p:nvSpPr>
        <p:spPr>
          <a:xfrm>
            <a:off x="810022" y="3149931"/>
            <a:ext cx="11664315" cy="6912349"/>
          </a:xfrm>
        </p:spPr>
        <p:txBody>
          <a:bodyPr rtlCol="0">
            <a:normAutofit/>
          </a:bodyPr>
          <a:lstStyle/>
          <a:p>
            <a:pPr marL="407310" indent="-407310">
              <a:buClr>
                <a:schemeClr val="accent3"/>
              </a:buClr>
              <a:buFont typeface="Wingdings 2"/>
              <a:buChar char=""/>
              <a:defRPr/>
            </a:pPr>
            <a:endParaRPr lang="es-MX" dirty="0"/>
          </a:p>
          <a:p>
            <a:pPr marL="407310" indent="-407310">
              <a:buClr>
                <a:schemeClr val="accent3"/>
              </a:buClr>
              <a:buFont typeface="Wingdings 2"/>
              <a:buChar char=""/>
              <a:defRPr/>
            </a:pPr>
            <a:endParaRPr lang="es-MX" dirty="0"/>
          </a:p>
          <a:p>
            <a:pPr marL="407310" indent="-407310">
              <a:buClr>
                <a:schemeClr val="accent3"/>
              </a:buClr>
              <a:buNone/>
              <a:defRPr/>
            </a:pPr>
            <a:r>
              <a:rPr lang="es-MX" sz="3600" dirty="0"/>
              <a:t>     </a:t>
            </a:r>
            <a:r>
              <a:rPr lang="es-MX" sz="3600" b="1" dirty="0">
                <a:solidFill>
                  <a:schemeClr val="tx1">
                    <a:lumMod val="95000"/>
                    <a:lumOff val="5000"/>
                  </a:schemeClr>
                </a:solidFill>
                <a:latin typeface="Arial Black" panose="020B0A04020102020204" pitchFamily="34" charset="0"/>
              </a:rPr>
              <a:t>TRABAJO DE QUIEN INTERPELA</a:t>
            </a:r>
          </a:p>
          <a:p>
            <a:pPr marL="407310" indent="-407310">
              <a:buClr>
                <a:schemeClr val="accent3"/>
              </a:buClr>
              <a:buNone/>
              <a:defRPr/>
            </a:pPr>
            <a:r>
              <a:rPr lang="es-MX" sz="3600" b="1" dirty="0">
                <a:solidFill>
                  <a:schemeClr val="tx1">
                    <a:lumMod val="95000"/>
                    <a:lumOff val="5000"/>
                  </a:schemeClr>
                </a:solidFill>
                <a:latin typeface="Arial Black" panose="020B0A04020102020204" pitchFamily="34" charset="0"/>
              </a:rPr>
              <a:t>     LA REALIDAD</a:t>
            </a:r>
          </a:p>
          <a:p>
            <a:pPr marL="407310" indent="-407310">
              <a:buClr>
                <a:schemeClr val="accent3"/>
              </a:buClr>
              <a:buNone/>
              <a:defRPr/>
            </a:pPr>
            <a:r>
              <a:rPr lang="es-MX" b="1" dirty="0">
                <a:solidFill>
                  <a:schemeClr val="tx1">
                    <a:lumMod val="95000"/>
                    <a:lumOff val="5000"/>
                  </a:schemeClr>
                </a:solidFill>
                <a:latin typeface="Arial Black" panose="020B0A04020102020204" pitchFamily="34" charset="0"/>
              </a:rPr>
              <a:t>         </a:t>
            </a:r>
            <a:endParaRPr lang="es-MX" b="1" dirty="0">
              <a:latin typeface="Arial Black" panose="020B0A04020102020204" pitchFamily="34" charset="0"/>
            </a:endParaRPr>
          </a:p>
          <a:p>
            <a:pPr marL="407310" indent="-407310">
              <a:buClr>
                <a:schemeClr val="accent3"/>
              </a:buClr>
              <a:buFont typeface="Wingdings 2"/>
              <a:buChar char=""/>
              <a:defRPr/>
            </a:pPr>
            <a:endParaRPr lang="es-MX" dirty="0"/>
          </a:p>
          <a:p>
            <a:pPr marL="407310" indent="-407310">
              <a:buClr>
                <a:schemeClr val="accent3"/>
              </a:buClr>
              <a:buNone/>
              <a:defRPr/>
            </a:pPr>
            <a:endParaRPr lang="es-MX" dirty="0"/>
          </a:p>
          <a:p>
            <a:pPr marL="407310" indent="-407310">
              <a:buClr>
                <a:schemeClr val="accent3"/>
              </a:buClr>
              <a:buNone/>
              <a:defRPr/>
            </a:pPr>
            <a:r>
              <a:rPr lang="es-MX" sz="4200" b="1" dirty="0">
                <a:solidFill>
                  <a:srgbClr val="C00000"/>
                </a:solidFill>
              </a:rPr>
              <a:t>         </a:t>
            </a:r>
            <a:r>
              <a:rPr lang="es-MX" sz="3900" b="1" dirty="0">
                <a:solidFill>
                  <a:srgbClr val="C00000"/>
                </a:solidFill>
                <a:latin typeface="Aharoni" panose="02010803020104030203" pitchFamily="2" charset="-79"/>
                <a:cs typeface="Aharoni" panose="02010803020104030203" pitchFamily="2" charset="-79"/>
              </a:rPr>
              <a:t>REALIDAD EDUCATIVA</a:t>
            </a:r>
            <a:r>
              <a:rPr lang="es-MX" sz="3900" b="1" dirty="0">
                <a:latin typeface="Aharoni" panose="02010803020104030203" pitchFamily="2" charset="-79"/>
                <a:cs typeface="Aharoni" panose="02010803020104030203" pitchFamily="2" charset="-79"/>
              </a:rPr>
              <a:t> </a:t>
            </a:r>
            <a:r>
              <a:rPr lang="es-MX" sz="3600" b="1" dirty="0">
                <a:latin typeface="Aharoni" panose="02010803020104030203" pitchFamily="2" charset="-79"/>
                <a:cs typeface="Aharoni" panose="02010803020104030203" pitchFamily="2" charset="-79"/>
              </a:rPr>
              <a:t>(MUNDO SOCIAL            </a:t>
            </a:r>
          </a:p>
          <a:p>
            <a:pPr marL="407310" indent="-407310">
              <a:buClr>
                <a:schemeClr val="accent3"/>
              </a:buClr>
              <a:buNone/>
              <a:defRPr/>
            </a:pPr>
            <a:r>
              <a:rPr lang="es-MX" sz="3600" b="1" dirty="0">
                <a:latin typeface="Aharoni" panose="02010803020104030203" pitchFamily="2" charset="-79"/>
                <a:cs typeface="Aharoni" panose="02010803020104030203" pitchFamily="2" charset="-79"/>
              </a:rPr>
              <a:t>           Y CULTURAL)</a:t>
            </a:r>
          </a:p>
        </p:txBody>
      </p:sp>
      <p:sp>
        <p:nvSpPr>
          <p:cNvPr id="4" name="3 Flecha curvada hacia la izquierda"/>
          <p:cNvSpPr/>
          <p:nvPr/>
        </p:nvSpPr>
        <p:spPr>
          <a:xfrm rot="638412">
            <a:off x="10332741" y="5152076"/>
            <a:ext cx="1822549" cy="4499901"/>
          </a:xfrm>
          <a:prstGeom prst="curvedLeftArrow">
            <a:avLst>
              <a:gd name="adj1" fmla="val 25000"/>
              <a:gd name="adj2" fmla="val 29736"/>
              <a:gd name="adj3" fmla="val 25000"/>
            </a:avLst>
          </a:prstGeom>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endParaRPr lang="es-MX">
              <a:solidFill>
                <a:schemeClr val="tx1"/>
              </a:solidFill>
            </a:endParaRPr>
          </a:p>
        </p:txBody>
      </p:sp>
      <p:sp>
        <p:nvSpPr>
          <p:cNvPr id="6" name="5 Flecha curvada hacia la derecha"/>
          <p:cNvSpPr/>
          <p:nvPr/>
        </p:nvSpPr>
        <p:spPr>
          <a:xfrm rot="428899" flipV="1">
            <a:off x="114160" y="1571185"/>
            <a:ext cx="2150990" cy="7307361"/>
          </a:xfrm>
          <a:prstGeom prst="curvedRightArrow">
            <a:avLst/>
          </a:prstGeom>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endParaRPr lang="es-MX">
              <a:solidFill>
                <a:schemeClr val="tx1"/>
              </a:solidFill>
            </a:endParaRPr>
          </a:p>
        </p:txBody>
      </p:sp>
    </p:spTree>
    <p:extLst>
      <p:ext uri="{BB962C8B-B14F-4D97-AF65-F5344CB8AC3E}">
        <p14:creationId xmlns:p14="http://schemas.microsoft.com/office/powerpoint/2010/main" val="133661880"/>
      </p:ext>
    </p:extLst>
  </p:cSld>
  <p:clrMapOvr>
    <a:masterClrMapping/>
  </p:clrMapOvr>
  <p:transition spd="slow">
    <p:wedg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Elipse"/>
          <p:cNvSpPr/>
          <p:nvPr/>
        </p:nvSpPr>
        <p:spPr>
          <a:xfrm>
            <a:off x="393197" y="502560"/>
            <a:ext cx="3674208" cy="9638655"/>
          </a:xfrm>
          <a:prstGeom prst="ellipse">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lIns="135770" tIns="67885" rIns="135770" bIns="67885" anchor="ctr"/>
          <a:lstStyle/>
          <a:p>
            <a:pPr algn="ctr">
              <a:defRPr/>
            </a:pPr>
            <a:r>
              <a:rPr lang="es-AR" sz="6500" dirty="0"/>
              <a:t>CONTEXTUAL</a:t>
            </a:r>
          </a:p>
        </p:txBody>
      </p:sp>
      <p:sp>
        <p:nvSpPr>
          <p:cNvPr id="5" name="4 Elipse"/>
          <p:cNvSpPr/>
          <p:nvPr/>
        </p:nvSpPr>
        <p:spPr>
          <a:xfrm>
            <a:off x="1071030" y="7214842"/>
            <a:ext cx="11038798" cy="3697420"/>
          </a:xfrm>
          <a:prstGeom prst="ellipse">
            <a:avLst/>
          </a:prstGeom>
          <a:solidFill>
            <a:srgbClr val="9933FF"/>
          </a:solidFill>
          <a:ln>
            <a:solidFill>
              <a:srgbClr val="9933FF"/>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AR" sz="6500" dirty="0"/>
              <a:t>CONCEPTUAL</a:t>
            </a:r>
          </a:p>
        </p:txBody>
      </p:sp>
      <p:sp>
        <p:nvSpPr>
          <p:cNvPr id="6" name="5 Elipse"/>
          <p:cNvSpPr/>
          <p:nvPr/>
        </p:nvSpPr>
        <p:spPr>
          <a:xfrm>
            <a:off x="3316590" y="3534923"/>
            <a:ext cx="4081610" cy="4344905"/>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AR" sz="3600" b="1" dirty="0">
                <a:solidFill>
                  <a:schemeClr val="tx1"/>
                </a:solidFill>
              </a:rPr>
              <a:t>TRABAJO DEL DIRECTOR Y DEL</a:t>
            </a:r>
          </a:p>
          <a:p>
            <a:pPr algn="ctr">
              <a:defRPr/>
            </a:pPr>
            <a:r>
              <a:rPr lang="es-AR" sz="3600" b="1" dirty="0">
                <a:solidFill>
                  <a:schemeClr val="tx1"/>
                </a:solidFill>
              </a:rPr>
              <a:t>SUPERVISOR</a:t>
            </a:r>
          </a:p>
        </p:txBody>
      </p:sp>
      <p:sp>
        <p:nvSpPr>
          <p:cNvPr id="7" name="6 Recortar rectángulo de esquina sencilla"/>
          <p:cNvSpPr/>
          <p:nvPr/>
        </p:nvSpPr>
        <p:spPr>
          <a:xfrm flipH="1">
            <a:off x="7602956" y="1164975"/>
            <a:ext cx="4812879" cy="1439968"/>
          </a:xfrm>
          <a:prstGeom prst="snip1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AR" sz="3600" b="1" dirty="0"/>
              <a:t>DIMENSIÓN</a:t>
            </a:r>
          </a:p>
          <a:p>
            <a:pPr algn="ctr">
              <a:defRPr/>
            </a:pPr>
            <a:r>
              <a:rPr lang="es-AR" sz="3600" b="1" dirty="0"/>
              <a:t>INSTITUCIONAL</a:t>
            </a:r>
          </a:p>
        </p:txBody>
      </p:sp>
      <p:sp>
        <p:nvSpPr>
          <p:cNvPr id="8" name="7 Recortar rectángulo de esquina sencilla"/>
          <p:cNvSpPr/>
          <p:nvPr/>
        </p:nvSpPr>
        <p:spPr>
          <a:xfrm flipH="1">
            <a:off x="7616457" y="3132432"/>
            <a:ext cx="4812879" cy="1439968"/>
          </a:xfrm>
          <a:prstGeom prst="snip1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AR" sz="3600" b="1" dirty="0"/>
              <a:t>DIMENSIÓN </a:t>
            </a:r>
            <a:br>
              <a:rPr lang="es-AR" sz="3600" b="1" dirty="0"/>
            </a:br>
            <a:r>
              <a:rPr lang="es-AR" sz="3600" b="1" dirty="0"/>
              <a:t>CURRICULAR</a:t>
            </a:r>
          </a:p>
        </p:txBody>
      </p:sp>
      <p:sp>
        <p:nvSpPr>
          <p:cNvPr id="9" name="8 Recortar rectángulo de esquina sencilla"/>
          <p:cNvSpPr/>
          <p:nvPr/>
        </p:nvSpPr>
        <p:spPr>
          <a:xfrm flipH="1">
            <a:off x="7602956" y="5152388"/>
            <a:ext cx="4812879" cy="1439968"/>
          </a:xfrm>
          <a:prstGeom prst="snip1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AR" sz="3600" b="1" dirty="0"/>
              <a:t>DIMENSIÓN DEL</a:t>
            </a:r>
          </a:p>
          <a:p>
            <a:pPr algn="ctr">
              <a:defRPr/>
            </a:pPr>
            <a:r>
              <a:rPr lang="es-AR" sz="3600" b="1" dirty="0"/>
              <a:t>TRABAJO DOCENTE</a:t>
            </a:r>
          </a:p>
        </p:txBody>
      </p:sp>
    </p:spTree>
    <p:extLst>
      <p:ext uri="{BB962C8B-B14F-4D97-AF65-F5344CB8AC3E}">
        <p14:creationId xmlns:p14="http://schemas.microsoft.com/office/powerpoint/2010/main" val="926328419"/>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0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0"/>
                                        <p:tgtEl>
                                          <p:spTgt spid="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05011" y="787483"/>
            <a:ext cx="11664315" cy="1799961"/>
          </a:xfrm>
        </p:spPr>
        <p:txBody>
          <a:bodyPr/>
          <a:lstStyle/>
          <a:p>
            <a:pPr algn="ctr" eaLnBrk="1" hangingPunct="1"/>
            <a:r>
              <a:rPr lang="es-MX" altLang="es-AR" b="1" dirty="0">
                <a:latin typeface="Aharoni" pitchFamily="2" charset="-79"/>
                <a:cs typeface="Aharoni" pitchFamily="2" charset="-79"/>
              </a:rPr>
              <a:t>LA REALIDAD RESPONDE</a:t>
            </a:r>
          </a:p>
        </p:txBody>
      </p:sp>
      <p:sp>
        <p:nvSpPr>
          <p:cNvPr id="3" name="2 Marcador de contenido"/>
          <p:cNvSpPr>
            <a:spLocks noGrp="1"/>
          </p:cNvSpPr>
          <p:nvPr>
            <p:ph idx="1"/>
          </p:nvPr>
        </p:nvSpPr>
        <p:spPr>
          <a:xfrm>
            <a:off x="405011" y="3599921"/>
            <a:ext cx="12251582" cy="6472359"/>
          </a:xfrm>
        </p:spPr>
        <p:txBody>
          <a:bodyPr rtlCol="0">
            <a:normAutofit/>
          </a:bodyPr>
          <a:lstStyle/>
          <a:p>
            <a:pPr marL="407310" indent="-407310" algn="ctr">
              <a:buClr>
                <a:schemeClr val="accent3"/>
              </a:buClr>
              <a:buNone/>
              <a:defRPr/>
            </a:pPr>
            <a:r>
              <a:rPr lang="es-MX" sz="7100" b="1" u="sng" dirty="0">
                <a:solidFill>
                  <a:schemeClr val="accent1"/>
                </a:solidFill>
                <a:latin typeface="Aharoni" pitchFamily="2" charset="-79"/>
                <a:cs typeface="Aharoni" pitchFamily="2" charset="-79"/>
              </a:rPr>
              <a:t>CUANDO SE LA INTERPELA</a:t>
            </a:r>
          </a:p>
          <a:p>
            <a:pPr marL="407310" indent="-407310" algn="ctr">
              <a:buClr>
                <a:schemeClr val="accent3"/>
              </a:buClr>
              <a:buNone/>
              <a:defRPr/>
            </a:pPr>
            <a:r>
              <a:rPr lang="es-MX" sz="7100" b="1" dirty="0">
                <a:latin typeface="Aharoni" pitchFamily="2" charset="-79"/>
                <a:cs typeface="Aharoni" pitchFamily="2" charset="-79"/>
              </a:rPr>
              <a:t>LOS INTERROGANTES </a:t>
            </a:r>
          </a:p>
          <a:p>
            <a:pPr marL="407310" indent="-407310" algn="ctr">
              <a:buClr>
                <a:schemeClr val="accent3"/>
              </a:buClr>
              <a:buNone/>
              <a:defRPr/>
            </a:pPr>
            <a:endParaRPr lang="es-MX" b="1" dirty="0">
              <a:solidFill>
                <a:srgbClr val="FF0000"/>
              </a:solidFill>
            </a:endParaRPr>
          </a:p>
          <a:p>
            <a:pPr marL="407310" indent="-407310" algn="ctr">
              <a:buClr>
                <a:schemeClr val="accent3"/>
              </a:buClr>
              <a:buNone/>
              <a:defRPr/>
            </a:pPr>
            <a:endParaRPr lang="es-MX" sz="7100" b="1" dirty="0">
              <a:solidFill>
                <a:schemeClr val="tx2">
                  <a:lumMod val="75000"/>
                </a:schemeClr>
              </a:solidFill>
              <a:latin typeface="Aharoni" pitchFamily="2" charset="-79"/>
              <a:cs typeface="Aharoni" pitchFamily="2" charset="-79"/>
            </a:endParaRPr>
          </a:p>
          <a:p>
            <a:pPr marL="407310" indent="-407310" algn="ctr">
              <a:buClr>
                <a:schemeClr val="accent3"/>
              </a:buClr>
              <a:buNone/>
              <a:defRPr/>
            </a:pPr>
            <a:r>
              <a:rPr lang="es-MX" sz="7100" b="1" dirty="0">
                <a:solidFill>
                  <a:schemeClr val="tx2">
                    <a:lumMod val="75000"/>
                  </a:schemeClr>
                </a:solidFill>
                <a:latin typeface="Aharoni" pitchFamily="2" charset="-79"/>
                <a:cs typeface="Aharoni" pitchFamily="2" charset="-79"/>
              </a:rPr>
              <a:t>HABILITAN ANÁLISIS</a:t>
            </a:r>
          </a:p>
        </p:txBody>
      </p:sp>
      <p:sp>
        <p:nvSpPr>
          <p:cNvPr id="4" name="3 Flecha abajo"/>
          <p:cNvSpPr/>
          <p:nvPr/>
        </p:nvSpPr>
        <p:spPr>
          <a:xfrm>
            <a:off x="3041279" y="2212526"/>
            <a:ext cx="6378923" cy="1124975"/>
          </a:xfrm>
          <a:prstGeom prst="downArrow">
            <a:avLst>
              <a:gd name="adj1" fmla="val 50000"/>
              <a:gd name="adj2" fmla="val 59014"/>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endParaRPr lang="es-MX" dirty="0"/>
          </a:p>
        </p:txBody>
      </p:sp>
      <p:sp>
        <p:nvSpPr>
          <p:cNvPr id="5" name="4 Flecha abajo"/>
          <p:cNvSpPr/>
          <p:nvPr/>
        </p:nvSpPr>
        <p:spPr>
          <a:xfrm>
            <a:off x="3041279" y="7106499"/>
            <a:ext cx="6581428" cy="1124975"/>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endParaRPr lang="es-MX"/>
          </a:p>
        </p:txBody>
      </p:sp>
    </p:spTree>
    <p:extLst>
      <p:ext uri="{BB962C8B-B14F-4D97-AF65-F5344CB8AC3E}">
        <p14:creationId xmlns:p14="http://schemas.microsoft.com/office/powerpoint/2010/main" val="21729083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ppt_x"/>
                                          </p:val>
                                        </p:tav>
                                        <p:tav tm="100000">
                                          <p:val>
                                            <p:strVal val="#ppt_x"/>
                                          </p:val>
                                        </p:tav>
                                      </p:tavLst>
                                    </p:anim>
                                    <p:anim calcmode="lin" valueType="num">
                                      <p:cBhvr additive="base">
                                        <p:cTn id="30" dur="2000" fill="hold"/>
                                        <p:tgtEl>
                                          <p:spTgt spid="5"/>
                                        </p:tgtEl>
                                        <p:attrNameLst>
                                          <p:attrName>ppt_y</p:attrName>
                                        </p:attrNameLst>
                                      </p:cBhvr>
                                      <p:tavLst>
                                        <p:tav tm="0">
                                          <p:val>
                                            <p:strVal val="1+#ppt_h/2"/>
                                          </p:val>
                                        </p:tav>
                                        <p:tav tm="100000">
                                          <p:val>
                                            <p:strVal val="#ppt_y"/>
                                          </p:val>
                                        </p:tav>
                                      </p:tavLst>
                                    </p:anim>
                                  </p:childTnLst>
                                </p:cTn>
                              </p:par>
                              <p:par>
                                <p:cTn id="31" presetID="10" presetClass="entr" presetSubtype="0" fill="hold"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ChangeArrowheads="1"/>
          </p:cNvSpPr>
          <p:nvPr/>
        </p:nvSpPr>
        <p:spPr bwMode="auto">
          <a:xfrm>
            <a:off x="0" y="83695"/>
            <a:ext cx="274256" cy="552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5770" tIns="67885" rIns="135770" bIns="67885" anchor="ct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s-AR" altLang="es-AR" sz="2700"/>
          </a:p>
        </p:txBody>
      </p:sp>
      <p:sp>
        <p:nvSpPr>
          <p:cNvPr id="14340" name="Rectangle 5"/>
          <p:cNvSpPr>
            <a:spLocks noChangeArrowheads="1"/>
          </p:cNvSpPr>
          <p:nvPr/>
        </p:nvSpPr>
        <p:spPr bwMode="auto">
          <a:xfrm>
            <a:off x="2729752" y="83695"/>
            <a:ext cx="7796460" cy="3184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770" tIns="67885" rIns="135770" bIns="67885" anchor="ct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s-CR" altLang="es-AR" sz="3600" b="1" dirty="0">
                <a:latin typeface="Arial Black" pitchFamily="34" charset="0"/>
                <a:ea typeface="Calibri" pitchFamily="34" charset="0"/>
                <a:cs typeface="Times New Roman" pitchFamily="18" charset="0"/>
              </a:rPr>
              <a:t>LA PERSPECTIVA Y EL SIGNIFICADO DE LA VIDA SOCIOCULTURAL</a:t>
            </a:r>
            <a:r>
              <a:rPr lang="es-CR" altLang="es-AR" sz="3000" b="1" dirty="0">
                <a:latin typeface="Arial" charset="0"/>
                <a:ea typeface="Calibri" pitchFamily="34" charset="0"/>
                <a:cs typeface="Times New Roman" pitchFamily="18" charset="0"/>
              </a:rPr>
              <a:t>: </a:t>
            </a:r>
          </a:p>
          <a:p>
            <a:pPr algn="ctr" eaLnBrk="1" hangingPunct="1">
              <a:spcBef>
                <a:spcPct val="0"/>
              </a:spcBef>
              <a:buFontTx/>
              <a:buNone/>
            </a:pPr>
            <a:r>
              <a:rPr lang="es-CR" altLang="es-AR" sz="3000" b="1" dirty="0">
                <a:latin typeface="Arial" charset="0"/>
                <a:ea typeface="Calibri" pitchFamily="34" charset="0"/>
                <a:cs typeface="Times New Roman" pitchFamily="18" charset="0"/>
              </a:rPr>
              <a:t>(LAS DISTINTAS MIRADAS DE LO SOCIAL; EL PAPEL DE LAS CATEGORÍAS)</a:t>
            </a:r>
            <a:endParaRPr lang="es-CR" altLang="es-AR" sz="2700" dirty="0">
              <a:latin typeface="Arial" charset="0"/>
              <a:ea typeface="Calibri" pitchFamily="34" charset="0"/>
              <a:cs typeface="Times New Roman" pitchFamily="18" charset="0"/>
            </a:endParaRPr>
          </a:p>
        </p:txBody>
      </p:sp>
      <p:grpSp>
        <p:nvGrpSpPr>
          <p:cNvPr id="2" name="Group 6"/>
          <p:cNvGrpSpPr>
            <a:grpSpLocks/>
          </p:cNvGrpSpPr>
          <p:nvPr/>
        </p:nvGrpSpPr>
        <p:grpSpPr bwMode="auto">
          <a:xfrm>
            <a:off x="2985708" y="3281649"/>
            <a:ext cx="7337449" cy="7319839"/>
            <a:chOff x="735" y="3090"/>
            <a:chExt cx="10680" cy="9405"/>
          </a:xfrm>
        </p:grpSpPr>
        <p:sp>
          <p:nvSpPr>
            <p:cNvPr id="26631" name="Rectangle 7"/>
            <p:cNvSpPr>
              <a:spLocks noChangeArrowheads="1"/>
            </p:cNvSpPr>
            <p:nvPr/>
          </p:nvSpPr>
          <p:spPr bwMode="auto">
            <a:xfrm>
              <a:off x="735" y="3090"/>
              <a:ext cx="10680" cy="9405"/>
            </a:xfrm>
            <a:prstGeom prst="rect">
              <a:avLst/>
            </a:prstGeom>
            <a:solidFill>
              <a:srgbClr val="4F81BD"/>
            </a:solidFill>
            <a:ln w="38100">
              <a:solidFill>
                <a:schemeClr val="tx1"/>
              </a:solidFill>
              <a:miter lim="800000"/>
              <a:headEnd/>
              <a:tailEnd/>
            </a:ln>
            <a:effectLst>
              <a:outerShdw dist="28398" dir="3806097" algn="ctr" rotWithShape="0">
                <a:srgbClr val="243F60">
                  <a:alpha val="50000"/>
                </a:srgbClr>
              </a:outerShdw>
            </a:effectLst>
          </p:spPr>
          <p:txBody>
            <a:bodyPr/>
            <a:lstStyle/>
            <a:p>
              <a:pPr>
                <a:defRPr/>
              </a:pPr>
              <a:endParaRPr lang="es-CR">
                <a:latin typeface="+mn-lt"/>
              </a:endParaRPr>
            </a:p>
          </p:txBody>
        </p:sp>
        <p:sp>
          <p:nvSpPr>
            <p:cNvPr id="26632" name="Oval 8"/>
            <p:cNvSpPr>
              <a:spLocks noChangeArrowheads="1"/>
            </p:cNvSpPr>
            <p:nvPr/>
          </p:nvSpPr>
          <p:spPr bwMode="auto">
            <a:xfrm>
              <a:off x="3676" y="6713"/>
              <a:ext cx="5040" cy="4844"/>
            </a:xfrm>
            <a:prstGeom prst="ellipse">
              <a:avLst/>
            </a:prstGeom>
            <a:gradFill rotWithShape="0">
              <a:gsLst>
                <a:gs pos="0">
                  <a:srgbClr val="B2A1C7"/>
                </a:gs>
                <a:gs pos="50000">
                  <a:srgbClr val="E5DFEC"/>
                </a:gs>
                <a:gs pos="100000">
                  <a:srgbClr val="B2A1C7"/>
                </a:gs>
              </a:gsLst>
              <a:lin ang="18900000" scaled="1"/>
            </a:gradFill>
            <a:ln w="12700">
              <a:solidFill>
                <a:schemeClr val="tx1"/>
              </a:solidFill>
              <a:round/>
              <a:headEnd/>
              <a:tailEnd/>
            </a:ln>
            <a:effectLst>
              <a:outerShdw dist="28398" dir="3806097" algn="ctr" rotWithShape="0">
                <a:srgbClr val="3F3151">
                  <a:alpha val="50000"/>
                </a:srgbClr>
              </a:outerShdw>
            </a:effectLst>
          </p:spPr>
          <p:txBody>
            <a:bodyPr/>
            <a:lstStyle/>
            <a:p>
              <a:pPr>
                <a:defRPr/>
              </a:pPr>
              <a:endParaRPr lang="es-CR">
                <a:latin typeface="+mn-lt"/>
              </a:endParaRPr>
            </a:p>
          </p:txBody>
        </p:sp>
        <p:sp>
          <p:nvSpPr>
            <p:cNvPr id="9223" name="Text Box 9"/>
            <p:cNvSpPr txBox="1">
              <a:spLocks noChangeArrowheads="1"/>
            </p:cNvSpPr>
            <p:nvPr/>
          </p:nvSpPr>
          <p:spPr bwMode="auto">
            <a:xfrm>
              <a:off x="4410" y="8662"/>
              <a:ext cx="3795" cy="1695"/>
            </a:xfrm>
            <a:prstGeom prst="rect">
              <a:avLst/>
            </a:prstGeom>
            <a:solidFill>
              <a:srgbClr val="FFFFFF"/>
            </a:solidFill>
            <a:ln w="9525">
              <a:solidFill>
                <a:schemeClr val="tx1"/>
              </a:solidFill>
              <a:miter lim="800000"/>
              <a:headEnd/>
              <a:tailEnd/>
            </a:ln>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spcAft>
                  <a:spcPts val="1485"/>
                </a:spcAft>
                <a:buNone/>
              </a:pPr>
              <a:r>
                <a:rPr lang="es-CR" altLang="es-AR" sz="2700" b="1">
                  <a:solidFill>
                    <a:srgbClr val="984806"/>
                  </a:solidFill>
                </a:rPr>
                <a:t>FENÓMENOS DE LA VIDA SOCIAL Y CULTURAL</a:t>
              </a:r>
              <a:endParaRPr lang="es-CR" altLang="es-AR" sz="2700">
                <a:latin typeface="Arial" charset="0"/>
              </a:endParaRPr>
            </a:p>
          </p:txBody>
        </p:sp>
        <p:grpSp>
          <p:nvGrpSpPr>
            <p:cNvPr id="9224" name="Group 10"/>
            <p:cNvGrpSpPr>
              <a:grpSpLocks/>
            </p:cNvGrpSpPr>
            <p:nvPr/>
          </p:nvGrpSpPr>
          <p:grpSpPr bwMode="auto">
            <a:xfrm>
              <a:off x="1155" y="4837"/>
              <a:ext cx="1995" cy="1005"/>
              <a:chOff x="1155" y="3615"/>
              <a:chExt cx="1995" cy="1005"/>
            </a:xfrm>
          </p:grpSpPr>
          <p:sp>
            <p:nvSpPr>
              <p:cNvPr id="26635" name="Oval 11"/>
              <p:cNvSpPr>
                <a:spLocks noChangeArrowheads="1"/>
              </p:cNvSpPr>
              <p:nvPr/>
            </p:nvSpPr>
            <p:spPr bwMode="auto">
              <a:xfrm>
                <a:off x="1154" y="3615"/>
                <a:ext cx="1995" cy="1005"/>
              </a:xfrm>
              <a:prstGeom prst="ellipse">
                <a:avLst/>
              </a:prstGeom>
              <a:gradFill rotWithShape="0">
                <a:gsLst>
                  <a:gs pos="0">
                    <a:srgbClr val="666666"/>
                  </a:gs>
                  <a:gs pos="50000">
                    <a:srgbClr val="CCCCCC"/>
                  </a:gs>
                  <a:gs pos="100000">
                    <a:srgbClr val="666666"/>
                  </a:gs>
                </a:gsLst>
                <a:lin ang="18900000" scaled="1"/>
              </a:gradFill>
              <a:ln w="12700">
                <a:solidFill>
                  <a:schemeClr val="tx1"/>
                </a:solidFill>
                <a:round/>
                <a:headEnd/>
                <a:tailEnd/>
              </a:ln>
              <a:effectLst>
                <a:outerShdw dist="28398" dir="3806097" algn="ctr" rotWithShape="0">
                  <a:srgbClr val="7F7F7F">
                    <a:alpha val="50000"/>
                  </a:srgbClr>
                </a:outerShdw>
              </a:effectLst>
            </p:spPr>
            <p:txBody>
              <a:bodyPr/>
              <a:lstStyle/>
              <a:p>
                <a:pPr>
                  <a:defRPr/>
                </a:pPr>
                <a:endParaRPr lang="es-CR">
                  <a:latin typeface="+mn-lt"/>
                </a:endParaRPr>
              </a:p>
            </p:txBody>
          </p:sp>
          <p:grpSp>
            <p:nvGrpSpPr>
              <p:cNvPr id="9240" name="Group 12"/>
              <p:cNvGrpSpPr>
                <a:grpSpLocks/>
              </p:cNvGrpSpPr>
              <p:nvPr/>
            </p:nvGrpSpPr>
            <p:grpSpPr bwMode="auto">
              <a:xfrm>
                <a:off x="1905" y="3720"/>
                <a:ext cx="900" cy="825"/>
                <a:chOff x="2295" y="4035"/>
                <a:chExt cx="900" cy="825"/>
              </a:xfrm>
            </p:grpSpPr>
            <p:sp>
              <p:nvSpPr>
                <p:cNvPr id="26637" name="Oval 13"/>
                <p:cNvSpPr>
                  <a:spLocks noChangeArrowheads="1"/>
                </p:cNvSpPr>
                <p:nvPr/>
              </p:nvSpPr>
              <p:spPr bwMode="auto">
                <a:xfrm>
                  <a:off x="2294" y="4036"/>
                  <a:ext cx="901" cy="832"/>
                </a:xfrm>
                <a:prstGeom prst="ellipse">
                  <a:avLst/>
                </a:prstGeom>
                <a:solidFill>
                  <a:srgbClr val="4F81BD"/>
                </a:solidFill>
                <a:ln w="38100">
                  <a:solidFill>
                    <a:schemeClr val="tx1"/>
                  </a:solidFill>
                  <a:round/>
                  <a:headEnd/>
                  <a:tailEnd/>
                </a:ln>
                <a:effectLst>
                  <a:outerShdw dist="28398" dir="3806097" algn="ctr" rotWithShape="0">
                    <a:srgbClr val="243F60">
                      <a:alpha val="50000"/>
                    </a:srgbClr>
                  </a:outerShdw>
                </a:effectLst>
              </p:spPr>
              <p:txBody>
                <a:bodyPr/>
                <a:lstStyle/>
                <a:p>
                  <a:pPr>
                    <a:defRPr/>
                  </a:pPr>
                  <a:endParaRPr lang="es-CR">
                    <a:latin typeface="+mn-lt"/>
                  </a:endParaRPr>
                </a:p>
              </p:txBody>
            </p:sp>
            <p:sp>
              <p:nvSpPr>
                <p:cNvPr id="26638" name="Oval 14"/>
                <p:cNvSpPr>
                  <a:spLocks noChangeArrowheads="1"/>
                </p:cNvSpPr>
                <p:nvPr/>
              </p:nvSpPr>
              <p:spPr bwMode="auto">
                <a:xfrm>
                  <a:off x="2638" y="4457"/>
                  <a:ext cx="393" cy="337"/>
                </a:xfrm>
                <a:prstGeom prst="ellipse">
                  <a:avLst/>
                </a:prstGeom>
                <a:solidFill>
                  <a:srgbClr val="000000"/>
                </a:solidFill>
                <a:ln w="38100">
                  <a:solidFill>
                    <a:schemeClr val="tx1"/>
                  </a:solidFill>
                  <a:round/>
                  <a:headEnd/>
                  <a:tailEnd/>
                </a:ln>
                <a:effectLst>
                  <a:outerShdw dist="28398" dir="3806097" algn="ctr" rotWithShape="0">
                    <a:srgbClr val="7F7F7F">
                      <a:alpha val="50000"/>
                    </a:srgbClr>
                  </a:outerShdw>
                </a:effectLst>
              </p:spPr>
              <p:txBody>
                <a:bodyPr/>
                <a:lstStyle/>
                <a:p>
                  <a:pPr>
                    <a:defRPr/>
                  </a:pPr>
                  <a:endParaRPr lang="es-CR">
                    <a:latin typeface="+mn-lt"/>
                  </a:endParaRPr>
                </a:p>
              </p:txBody>
            </p:sp>
          </p:grpSp>
        </p:grpSp>
        <p:grpSp>
          <p:nvGrpSpPr>
            <p:cNvPr id="9225" name="Group 15"/>
            <p:cNvGrpSpPr>
              <a:grpSpLocks/>
            </p:cNvGrpSpPr>
            <p:nvPr/>
          </p:nvGrpSpPr>
          <p:grpSpPr bwMode="auto">
            <a:xfrm>
              <a:off x="5160" y="3937"/>
              <a:ext cx="5805" cy="2145"/>
              <a:chOff x="5160" y="2715"/>
              <a:chExt cx="5805" cy="2145"/>
            </a:xfrm>
          </p:grpSpPr>
          <p:sp>
            <p:nvSpPr>
              <p:cNvPr id="26640" name="Oval 16"/>
              <p:cNvSpPr>
                <a:spLocks noChangeArrowheads="1"/>
              </p:cNvSpPr>
              <p:nvPr/>
            </p:nvSpPr>
            <p:spPr bwMode="auto">
              <a:xfrm>
                <a:off x="8972" y="3853"/>
                <a:ext cx="2001" cy="999"/>
              </a:xfrm>
              <a:prstGeom prst="ellipse">
                <a:avLst/>
              </a:prstGeom>
              <a:gradFill rotWithShape="0">
                <a:gsLst>
                  <a:gs pos="0">
                    <a:srgbClr val="666666"/>
                  </a:gs>
                  <a:gs pos="50000">
                    <a:srgbClr val="CCCCCC"/>
                  </a:gs>
                  <a:gs pos="100000">
                    <a:srgbClr val="666666"/>
                  </a:gs>
                </a:gsLst>
                <a:lin ang="18900000" scaled="1"/>
              </a:gradFill>
              <a:ln w="12700">
                <a:solidFill>
                  <a:schemeClr val="tx1"/>
                </a:solidFill>
                <a:round/>
                <a:headEnd/>
                <a:tailEnd/>
              </a:ln>
              <a:effectLst>
                <a:outerShdw dist="28398" dir="3806097" algn="ctr" rotWithShape="0">
                  <a:srgbClr val="7F7F7F">
                    <a:alpha val="50000"/>
                  </a:srgbClr>
                </a:outerShdw>
              </a:effectLst>
            </p:spPr>
            <p:txBody>
              <a:bodyPr/>
              <a:lstStyle/>
              <a:p>
                <a:pPr>
                  <a:defRPr/>
                </a:pPr>
                <a:endParaRPr lang="es-CR">
                  <a:latin typeface="+mn-lt"/>
                </a:endParaRPr>
              </a:p>
            </p:txBody>
          </p:sp>
          <p:sp>
            <p:nvSpPr>
              <p:cNvPr id="26641" name="Oval 17"/>
              <p:cNvSpPr>
                <a:spLocks noChangeArrowheads="1"/>
              </p:cNvSpPr>
              <p:nvPr/>
            </p:nvSpPr>
            <p:spPr bwMode="auto">
              <a:xfrm>
                <a:off x="9227" y="4020"/>
                <a:ext cx="779" cy="742"/>
              </a:xfrm>
              <a:prstGeom prst="ellipse">
                <a:avLst/>
              </a:prstGeom>
              <a:solidFill>
                <a:srgbClr val="4F81BD"/>
              </a:solidFill>
              <a:ln w="38100">
                <a:solidFill>
                  <a:schemeClr val="tx1"/>
                </a:solidFill>
                <a:round/>
                <a:headEnd/>
                <a:tailEnd/>
              </a:ln>
              <a:effectLst>
                <a:outerShdw dist="28398" dir="3806097" algn="ctr" rotWithShape="0">
                  <a:srgbClr val="243F60">
                    <a:alpha val="50000"/>
                  </a:srgbClr>
                </a:outerShdw>
              </a:effectLst>
            </p:spPr>
            <p:txBody>
              <a:bodyPr/>
              <a:lstStyle/>
              <a:p>
                <a:pPr>
                  <a:defRPr/>
                </a:pPr>
                <a:endParaRPr lang="es-CR">
                  <a:latin typeface="+mn-lt"/>
                </a:endParaRPr>
              </a:p>
            </p:txBody>
          </p:sp>
          <p:sp>
            <p:nvSpPr>
              <p:cNvPr id="26642" name="Oval 18"/>
              <p:cNvSpPr>
                <a:spLocks noChangeArrowheads="1"/>
              </p:cNvSpPr>
              <p:nvPr/>
            </p:nvSpPr>
            <p:spPr bwMode="auto">
              <a:xfrm>
                <a:off x="9332" y="4258"/>
                <a:ext cx="432" cy="360"/>
              </a:xfrm>
              <a:prstGeom prst="ellipse">
                <a:avLst/>
              </a:prstGeom>
              <a:solidFill>
                <a:srgbClr val="000000"/>
              </a:solidFill>
              <a:ln w="38100">
                <a:solidFill>
                  <a:schemeClr val="tx1"/>
                </a:solidFill>
                <a:round/>
                <a:headEnd/>
                <a:tailEnd/>
              </a:ln>
              <a:effectLst>
                <a:outerShdw dist="28398" dir="3806097" algn="ctr" rotWithShape="0">
                  <a:srgbClr val="7F7F7F">
                    <a:alpha val="50000"/>
                  </a:srgbClr>
                </a:outerShdw>
              </a:effectLst>
            </p:spPr>
            <p:txBody>
              <a:bodyPr/>
              <a:lstStyle/>
              <a:p>
                <a:pPr>
                  <a:defRPr/>
                </a:pPr>
                <a:endParaRPr lang="es-CR">
                  <a:latin typeface="+mn-lt"/>
                </a:endParaRPr>
              </a:p>
            </p:txBody>
          </p:sp>
          <p:grpSp>
            <p:nvGrpSpPr>
              <p:cNvPr id="9235" name="Group 19"/>
              <p:cNvGrpSpPr>
                <a:grpSpLocks/>
              </p:cNvGrpSpPr>
              <p:nvPr/>
            </p:nvGrpSpPr>
            <p:grpSpPr bwMode="auto">
              <a:xfrm>
                <a:off x="5160" y="2715"/>
                <a:ext cx="1995" cy="1005"/>
                <a:chOff x="5160" y="2715"/>
                <a:chExt cx="1995" cy="1005"/>
              </a:xfrm>
            </p:grpSpPr>
            <p:sp>
              <p:nvSpPr>
                <p:cNvPr id="26644" name="Oval 20"/>
                <p:cNvSpPr>
                  <a:spLocks noChangeArrowheads="1"/>
                </p:cNvSpPr>
                <p:nvPr/>
              </p:nvSpPr>
              <p:spPr bwMode="auto">
                <a:xfrm>
                  <a:off x="5160" y="2716"/>
                  <a:ext cx="1995" cy="1005"/>
                </a:xfrm>
                <a:prstGeom prst="ellipse">
                  <a:avLst/>
                </a:prstGeom>
                <a:gradFill rotWithShape="0">
                  <a:gsLst>
                    <a:gs pos="0">
                      <a:srgbClr val="666666"/>
                    </a:gs>
                    <a:gs pos="50000">
                      <a:srgbClr val="CCCCCC"/>
                    </a:gs>
                    <a:gs pos="100000">
                      <a:srgbClr val="666666"/>
                    </a:gs>
                  </a:gsLst>
                  <a:lin ang="18900000" scaled="1"/>
                </a:gradFill>
                <a:ln w="12700">
                  <a:solidFill>
                    <a:schemeClr val="tx1"/>
                  </a:solidFill>
                  <a:round/>
                  <a:headEnd/>
                  <a:tailEnd/>
                </a:ln>
                <a:effectLst>
                  <a:outerShdw dist="28398" dir="3806097" algn="ctr" rotWithShape="0">
                    <a:srgbClr val="7F7F7F">
                      <a:alpha val="50000"/>
                    </a:srgbClr>
                  </a:outerShdw>
                </a:effectLst>
              </p:spPr>
              <p:txBody>
                <a:bodyPr/>
                <a:lstStyle/>
                <a:p>
                  <a:pPr>
                    <a:defRPr/>
                  </a:pPr>
                  <a:endParaRPr lang="es-CR">
                    <a:latin typeface="+mn-lt"/>
                  </a:endParaRPr>
                </a:p>
              </p:txBody>
            </p:sp>
            <p:sp>
              <p:nvSpPr>
                <p:cNvPr id="26645" name="Oval 21"/>
                <p:cNvSpPr>
                  <a:spLocks noChangeArrowheads="1"/>
                </p:cNvSpPr>
                <p:nvPr/>
              </p:nvSpPr>
              <p:spPr bwMode="auto">
                <a:xfrm>
                  <a:off x="5818" y="2970"/>
                  <a:ext cx="779" cy="758"/>
                </a:xfrm>
                <a:prstGeom prst="ellipse">
                  <a:avLst/>
                </a:prstGeom>
                <a:solidFill>
                  <a:srgbClr val="4F81BD"/>
                </a:solidFill>
                <a:ln w="38100">
                  <a:solidFill>
                    <a:schemeClr val="tx1"/>
                  </a:solidFill>
                  <a:round/>
                  <a:headEnd/>
                  <a:tailEnd/>
                </a:ln>
                <a:effectLst>
                  <a:outerShdw dist="28398" dir="3806097" algn="ctr" rotWithShape="0">
                    <a:srgbClr val="243F60">
                      <a:alpha val="50000"/>
                    </a:srgbClr>
                  </a:outerShdw>
                </a:effectLst>
              </p:spPr>
              <p:txBody>
                <a:bodyPr/>
                <a:lstStyle/>
                <a:p>
                  <a:pPr>
                    <a:defRPr/>
                  </a:pPr>
                  <a:endParaRPr lang="es-CR">
                    <a:latin typeface="+mn-lt"/>
                  </a:endParaRPr>
                </a:p>
              </p:txBody>
            </p:sp>
            <p:sp>
              <p:nvSpPr>
                <p:cNvPr id="26646" name="Oval 22"/>
                <p:cNvSpPr>
                  <a:spLocks noChangeArrowheads="1"/>
                </p:cNvSpPr>
                <p:nvPr/>
              </p:nvSpPr>
              <p:spPr bwMode="auto">
                <a:xfrm>
                  <a:off x="5985" y="3256"/>
                  <a:ext cx="436" cy="366"/>
                </a:xfrm>
                <a:prstGeom prst="ellipse">
                  <a:avLst/>
                </a:prstGeom>
                <a:solidFill>
                  <a:srgbClr val="000000"/>
                </a:solidFill>
                <a:ln w="38100">
                  <a:solidFill>
                    <a:schemeClr val="tx1"/>
                  </a:solidFill>
                  <a:round/>
                  <a:headEnd/>
                  <a:tailEnd/>
                </a:ln>
                <a:effectLst>
                  <a:outerShdw dist="28398" dir="3806097" algn="ctr" rotWithShape="0">
                    <a:srgbClr val="7F7F7F">
                      <a:alpha val="50000"/>
                    </a:srgbClr>
                  </a:outerShdw>
                </a:effectLst>
              </p:spPr>
              <p:txBody>
                <a:bodyPr/>
                <a:lstStyle/>
                <a:p>
                  <a:pPr>
                    <a:defRPr/>
                  </a:pPr>
                  <a:endParaRPr lang="es-CR">
                    <a:latin typeface="+mn-lt"/>
                  </a:endParaRPr>
                </a:p>
              </p:txBody>
            </p:sp>
          </p:grpSp>
        </p:grpSp>
        <p:sp>
          <p:nvSpPr>
            <p:cNvPr id="26647" name="AutoShape 23"/>
            <p:cNvSpPr>
              <a:spLocks noChangeArrowheads="1"/>
            </p:cNvSpPr>
            <p:nvPr/>
          </p:nvSpPr>
          <p:spPr bwMode="auto">
            <a:xfrm rot="2579315">
              <a:off x="2307" y="6424"/>
              <a:ext cx="2738" cy="764"/>
            </a:xfrm>
            <a:prstGeom prst="rightArrow">
              <a:avLst>
                <a:gd name="adj1" fmla="val 50000"/>
                <a:gd name="adj2" fmla="val 89477"/>
              </a:avLst>
            </a:prstGeom>
            <a:gradFill rotWithShape="0">
              <a:gsLst>
                <a:gs pos="0">
                  <a:srgbClr val="8064A2"/>
                </a:gs>
                <a:gs pos="100000">
                  <a:srgbClr val="3F3151"/>
                </a:gs>
              </a:gsLst>
              <a:lin ang="2700000" scaled="1"/>
            </a:gradFill>
            <a:ln w="12700">
              <a:solidFill>
                <a:schemeClr val="tx1"/>
              </a:solidFill>
              <a:miter lim="800000"/>
              <a:headEnd/>
              <a:tailEnd/>
            </a:ln>
            <a:effectLst>
              <a:outerShdw sy="50000" kx="-2453608" rotWithShape="0">
                <a:srgbClr val="CCC0D9">
                  <a:alpha val="50000"/>
                </a:srgbClr>
              </a:outerShdw>
            </a:effectLst>
          </p:spPr>
          <p:txBody>
            <a:bodyPr/>
            <a:lstStyle/>
            <a:p>
              <a:pPr>
                <a:defRPr/>
              </a:pPr>
              <a:endParaRPr lang="es-CR">
                <a:latin typeface="+mn-lt"/>
              </a:endParaRPr>
            </a:p>
          </p:txBody>
        </p:sp>
        <p:sp>
          <p:nvSpPr>
            <p:cNvPr id="26648" name="AutoShape 24"/>
            <p:cNvSpPr>
              <a:spLocks noChangeArrowheads="1"/>
            </p:cNvSpPr>
            <p:nvPr/>
          </p:nvSpPr>
          <p:spPr bwMode="auto">
            <a:xfrm rot="5400000">
              <a:off x="5287" y="5892"/>
              <a:ext cx="1828" cy="766"/>
            </a:xfrm>
            <a:prstGeom prst="rightArrow">
              <a:avLst>
                <a:gd name="adj1" fmla="val 50000"/>
                <a:gd name="adj2" fmla="val 59706"/>
              </a:avLst>
            </a:prstGeom>
            <a:gradFill rotWithShape="0">
              <a:gsLst>
                <a:gs pos="0">
                  <a:srgbClr val="F79646"/>
                </a:gs>
                <a:gs pos="100000">
                  <a:srgbClr val="974706"/>
                </a:gs>
              </a:gsLst>
              <a:lin ang="2700000" scaled="1"/>
            </a:gradFill>
            <a:ln w="12700">
              <a:solidFill>
                <a:schemeClr val="tx1"/>
              </a:solidFill>
              <a:miter lim="800000"/>
              <a:headEnd/>
              <a:tailEnd/>
            </a:ln>
            <a:effectLst>
              <a:outerShdw sy="50000" kx="-2453608" rotWithShape="0">
                <a:srgbClr val="FBD4B4">
                  <a:alpha val="50000"/>
                </a:srgbClr>
              </a:outerShdw>
            </a:effectLst>
          </p:spPr>
          <p:txBody>
            <a:bodyPr/>
            <a:lstStyle/>
            <a:p>
              <a:pPr>
                <a:defRPr/>
              </a:pPr>
              <a:endParaRPr lang="es-CR">
                <a:latin typeface="+mn-lt"/>
              </a:endParaRPr>
            </a:p>
          </p:txBody>
        </p:sp>
        <p:sp>
          <p:nvSpPr>
            <p:cNvPr id="26649" name="AutoShape 25"/>
            <p:cNvSpPr>
              <a:spLocks noChangeArrowheads="1"/>
            </p:cNvSpPr>
            <p:nvPr/>
          </p:nvSpPr>
          <p:spPr bwMode="auto">
            <a:xfrm rot="7648261">
              <a:off x="7508" y="6606"/>
              <a:ext cx="2033" cy="763"/>
            </a:xfrm>
            <a:prstGeom prst="rightArrow">
              <a:avLst>
                <a:gd name="adj1" fmla="val 50000"/>
                <a:gd name="adj2" fmla="val 66471"/>
              </a:avLst>
            </a:prstGeom>
            <a:gradFill rotWithShape="0">
              <a:gsLst>
                <a:gs pos="0">
                  <a:srgbClr val="9BBB59"/>
                </a:gs>
                <a:gs pos="100000">
                  <a:srgbClr val="4E6128"/>
                </a:gs>
              </a:gsLst>
              <a:lin ang="2700000" scaled="1"/>
            </a:gradFill>
            <a:ln w="12700">
              <a:solidFill>
                <a:schemeClr val="tx1"/>
              </a:solidFill>
              <a:miter lim="800000"/>
              <a:headEnd/>
              <a:tailEnd/>
            </a:ln>
            <a:effectLst>
              <a:outerShdw sy="50000" kx="-2453608" rotWithShape="0">
                <a:srgbClr val="D6E3BC">
                  <a:alpha val="50000"/>
                </a:srgbClr>
              </a:outerShdw>
            </a:effectLst>
          </p:spPr>
          <p:txBody>
            <a:bodyPr/>
            <a:lstStyle/>
            <a:p>
              <a:pPr>
                <a:defRPr/>
              </a:pPr>
              <a:endParaRPr lang="es-CR">
                <a:latin typeface="+mn-lt"/>
              </a:endParaRPr>
            </a:p>
          </p:txBody>
        </p:sp>
        <p:sp>
          <p:nvSpPr>
            <p:cNvPr id="9229" name="Text Box 26"/>
            <p:cNvSpPr txBox="1">
              <a:spLocks noChangeArrowheads="1"/>
            </p:cNvSpPr>
            <p:nvPr/>
          </p:nvSpPr>
          <p:spPr bwMode="auto">
            <a:xfrm>
              <a:off x="1331" y="3937"/>
              <a:ext cx="2794" cy="623"/>
            </a:xfrm>
            <a:prstGeom prst="rect">
              <a:avLst/>
            </a:prstGeom>
            <a:solidFill>
              <a:srgbClr val="FFFFFF"/>
            </a:solidFill>
            <a:ln w="9525">
              <a:solidFill>
                <a:schemeClr val="tx1"/>
              </a:solidFill>
              <a:miter lim="800000"/>
              <a:headEnd/>
              <a:tailEnd/>
            </a:ln>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spcAft>
                  <a:spcPts val="1485"/>
                </a:spcAft>
                <a:buNone/>
              </a:pPr>
              <a:r>
                <a:rPr lang="es-CR" altLang="es-AR" sz="1600"/>
                <a:t>OBSERVADOR  1</a:t>
              </a:r>
              <a:endParaRPr lang="es-CR" altLang="es-AR" sz="2700">
                <a:latin typeface="Arial" charset="0"/>
              </a:endParaRPr>
            </a:p>
          </p:txBody>
        </p:sp>
        <p:sp>
          <p:nvSpPr>
            <p:cNvPr id="9230" name="Text Box 27"/>
            <p:cNvSpPr txBox="1">
              <a:spLocks noChangeArrowheads="1"/>
            </p:cNvSpPr>
            <p:nvPr/>
          </p:nvSpPr>
          <p:spPr bwMode="auto">
            <a:xfrm>
              <a:off x="4823" y="3210"/>
              <a:ext cx="2839" cy="652"/>
            </a:xfrm>
            <a:prstGeom prst="rect">
              <a:avLst/>
            </a:prstGeom>
            <a:solidFill>
              <a:srgbClr val="FFFFFF"/>
            </a:solidFill>
            <a:ln w="9525">
              <a:solidFill>
                <a:schemeClr val="tx1"/>
              </a:solidFill>
              <a:miter lim="800000"/>
              <a:headEnd/>
              <a:tailEnd/>
            </a:ln>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spcAft>
                  <a:spcPts val="1485"/>
                </a:spcAft>
                <a:buNone/>
              </a:pPr>
              <a:r>
                <a:rPr lang="es-CR" altLang="es-AR" sz="1600"/>
                <a:t>OBSERVADOR  2</a:t>
              </a:r>
              <a:endParaRPr lang="es-CR" altLang="es-AR" sz="2700">
                <a:latin typeface="Arial" charset="0"/>
              </a:endParaRPr>
            </a:p>
          </p:txBody>
        </p:sp>
        <p:sp>
          <p:nvSpPr>
            <p:cNvPr id="9231" name="Text Box 28"/>
            <p:cNvSpPr txBox="1">
              <a:spLocks noChangeArrowheads="1"/>
            </p:cNvSpPr>
            <p:nvPr/>
          </p:nvSpPr>
          <p:spPr bwMode="auto">
            <a:xfrm>
              <a:off x="8841" y="4192"/>
              <a:ext cx="2229" cy="631"/>
            </a:xfrm>
            <a:prstGeom prst="rect">
              <a:avLst/>
            </a:prstGeom>
            <a:solidFill>
              <a:srgbClr val="FFFFFF"/>
            </a:solidFill>
            <a:ln w="9525">
              <a:solidFill>
                <a:schemeClr val="tx1"/>
              </a:solidFill>
              <a:miter lim="800000"/>
              <a:headEnd/>
              <a:tailEnd/>
            </a:ln>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spcAft>
                  <a:spcPts val="1485"/>
                </a:spcAft>
                <a:buNone/>
              </a:pPr>
              <a:r>
                <a:rPr lang="es-CR" altLang="es-AR" sz="1600"/>
                <a:t>OBSERVADOR 3</a:t>
              </a:r>
              <a:endParaRPr lang="es-CR" altLang="es-AR" sz="2700">
                <a:latin typeface="Arial" charset="0"/>
              </a:endParaRPr>
            </a:p>
          </p:txBody>
        </p:sp>
      </p:grpSp>
    </p:spTree>
    <p:extLst>
      <p:ext uri="{BB962C8B-B14F-4D97-AF65-F5344CB8AC3E}">
        <p14:creationId xmlns:p14="http://schemas.microsoft.com/office/powerpoint/2010/main" val="164197560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340"/>
                                        </p:tgtEl>
                                        <p:attrNameLst>
                                          <p:attrName>style.visibility</p:attrName>
                                        </p:attrNameLst>
                                      </p:cBhvr>
                                      <p:to>
                                        <p:strVal val="visible"/>
                                      </p:to>
                                    </p:set>
                                    <p:animEffect transition="in" filter="fade">
                                      <p:cBhvr>
                                        <p:cTn id="7" dur="2000"/>
                                        <p:tgtEl>
                                          <p:spTgt spid="14340"/>
                                        </p:tgtEl>
                                      </p:cBhvr>
                                    </p:animEffect>
                                  </p:childTnLst>
                                </p:cTn>
                              </p:par>
                            </p:childTnLst>
                          </p:cTn>
                        </p:par>
                        <p:par>
                          <p:cTn id="8" fill="hold" nodeType="afterGroup">
                            <p:stCondLst>
                              <p:cond delay="20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1278" y="0"/>
            <a:ext cx="10717039" cy="31324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endParaRPr lang="es-AR"/>
          </a:p>
        </p:txBody>
      </p:sp>
      <p:sp>
        <p:nvSpPr>
          <p:cNvPr id="19458" name="1 Título"/>
          <p:cNvSpPr>
            <a:spLocks noGrp="1"/>
          </p:cNvSpPr>
          <p:nvPr>
            <p:ph type="title"/>
          </p:nvPr>
        </p:nvSpPr>
        <p:spPr>
          <a:xfrm>
            <a:off x="969778" y="1109976"/>
            <a:ext cx="10001519" cy="914980"/>
          </a:xfrm>
        </p:spPr>
        <p:txBody>
          <a:bodyPr rtlCol="0">
            <a:normAutofit fontScale="90000"/>
          </a:bodyPr>
          <a:lstStyle/>
          <a:p>
            <a:pPr>
              <a:defRPr/>
            </a:pPr>
            <a:r>
              <a:rPr lang="es-MX" dirty="0">
                <a:latin typeface="Arial Black" panose="020B0A04020102020204" pitchFamily="34" charset="0"/>
              </a:rPr>
              <a:t>EL PUNTO DE VISTA CREA EL OBJETO</a:t>
            </a:r>
            <a:br>
              <a:rPr lang="es-MX" dirty="0">
                <a:latin typeface="Arial Black" panose="020B0A04020102020204" pitchFamily="34" charset="0"/>
              </a:rPr>
            </a:br>
            <a:r>
              <a:rPr lang="es-MX" sz="3300" dirty="0">
                <a:latin typeface="Arial Black" panose="020B0A04020102020204" pitchFamily="34" charset="0"/>
              </a:rPr>
              <a:t>Saussure (1967) en Bourdieu, Chamboredon y Passeron (1991)</a:t>
            </a:r>
          </a:p>
        </p:txBody>
      </p:sp>
      <p:sp>
        <p:nvSpPr>
          <p:cNvPr id="4" name="3 Elipse"/>
          <p:cNvSpPr/>
          <p:nvPr/>
        </p:nvSpPr>
        <p:spPr>
          <a:xfrm>
            <a:off x="2805827" y="3424926"/>
            <a:ext cx="6736682" cy="6237364"/>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AR" sz="4800" b="1" u="sng" dirty="0">
                <a:solidFill>
                  <a:schemeClr val="tx1"/>
                </a:solidFill>
                <a:latin typeface="Arial Black" panose="020B0A04020102020204" pitchFamily="34" charset="0"/>
              </a:rPr>
              <a:t>DESDE</a:t>
            </a:r>
          </a:p>
          <a:p>
            <a:pPr algn="ctr">
              <a:defRPr/>
            </a:pPr>
            <a:r>
              <a:rPr lang="es-AR" sz="4800" b="1" u="sng" dirty="0">
                <a:solidFill>
                  <a:schemeClr val="tx1"/>
                </a:solidFill>
                <a:latin typeface="Arial Black" panose="020B0A04020102020204" pitchFamily="34" charset="0"/>
              </a:rPr>
              <a:t>CATEGORÍAS</a:t>
            </a:r>
          </a:p>
          <a:p>
            <a:pPr algn="ctr">
              <a:defRPr/>
            </a:pPr>
            <a:r>
              <a:rPr lang="es-AR" sz="4800" b="1" u="sng" dirty="0">
                <a:solidFill>
                  <a:schemeClr val="tx1"/>
                </a:solidFill>
                <a:latin typeface="Arial Black" panose="020B0A04020102020204" pitchFamily="34" charset="0"/>
              </a:rPr>
              <a:t>INTERPELA</a:t>
            </a:r>
          </a:p>
          <a:p>
            <a:pPr algn="ctr">
              <a:defRPr/>
            </a:pPr>
            <a:r>
              <a:rPr lang="es-AR" sz="4800" b="1" u="sng" dirty="0">
                <a:solidFill>
                  <a:schemeClr val="tx1"/>
                </a:solidFill>
                <a:latin typeface="Arial Black" panose="020B0A04020102020204" pitchFamily="34" charset="0"/>
              </a:rPr>
              <a:t>LA REALIDAD</a:t>
            </a:r>
          </a:p>
          <a:p>
            <a:pPr algn="ctr">
              <a:defRPr/>
            </a:pPr>
            <a:r>
              <a:rPr lang="es-AR" sz="4800" b="1" u="sng" dirty="0">
                <a:solidFill>
                  <a:schemeClr val="tx1"/>
                </a:solidFill>
                <a:latin typeface="Arial Black" panose="020B0A04020102020204" pitchFamily="34" charset="0"/>
              </a:rPr>
              <a:t>Y </a:t>
            </a:r>
          </a:p>
        </p:txBody>
      </p:sp>
      <p:sp>
        <p:nvSpPr>
          <p:cNvPr id="3" name="2 Rectángulo"/>
          <p:cNvSpPr/>
          <p:nvPr/>
        </p:nvSpPr>
        <p:spPr>
          <a:xfrm>
            <a:off x="0" y="5454881"/>
            <a:ext cx="3573096" cy="2004956"/>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AR" sz="5300" b="1" dirty="0">
                <a:latin typeface="Arial Black" panose="020B0A04020102020204" pitchFamily="34" charset="0"/>
              </a:rPr>
              <a:t>SUJETO</a:t>
            </a:r>
          </a:p>
        </p:txBody>
      </p:sp>
      <p:sp>
        <p:nvSpPr>
          <p:cNvPr id="7" name="6 Rectángulo"/>
          <p:cNvSpPr/>
          <p:nvPr/>
        </p:nvSpPr>
        <p:spPr>
          <a:xfrm>
            <a:off x="8959742" y="5454881"/>
            <a:ext cx="3980358" cy="2004956"/>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AR" sz="4800" b="1" dirty="0">
                <a:latin typeface="Arial Black" panose="020B0A04020102020204" pitchFamily="34" charset="0"/>
              </a:rPr>
              <a:t> </a:t>
            </a:r>
            <a:r>
              <a:rPr lang="es-AR" sz="3600" b="1" dirty="0">
                <a:latin typeface="Arial Black" panose="020B0A04020102020204" pitchFamily="34" charset="0"/>
              </a:rPr>
              <a:t>CONSTRUYE</a:t>
            </a:r>
          </a:p>
          <a:p>
            <a:pPr algn="ctr">
              <a:defRPr/>
            </a:pPr>
            <a:r>
              <a:rPr lang="es-AR" sz="3600" b="1" dirty="0">
                <a:latin typeface="Arial Black" panose="020B0A04020102020204" pitchFamily="34" charset="0"/>
              </a:rPr>
              <a:t>EL</a:t>
            </a:r>
          </a:p>
          <a:p>
            <a:pPr algn="ctr">
              <a:defRPr/>
            </a:pPr>
            <a:r>
              <a:rPr lang="es-AR" sz="3600" b="1" dirty="0">
                <a:latin typeface="Arial Black" panose="020B0A04020102020204" pitchFamily="34" charset="0"/>
              </a:rPr>
              <a:t>OBJETO</a:t>
            </a:r>
          </a:p>
        </p:txBody>
      </p:sp>
      <p:sp>
        <p:nvSpPr>
          <p:cNvPr id="6" name="5 Flecha derecha"/>
          <p:cNvSpPr/>
          <p:nvPr/>
        </p:nvSpPr>
        <p:spPr>
          <a:xfrm>
            <a:off x="3280589" y="5087389"/>
            <a:ext cx="670518" cy="3007433"/>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endParaRPr lang="es-AR"/>
          </a:p>
        </p:txBody>
      </p:sp>
      <p:sp>
        <p:nvSpPr>
          <p:cNvPr id="9" name="8 Flecha derecha"/>
          <p:cNvSpPr/>
          <p:nvPr/>
        </p:nvSpPr>
        <p:spPr>
          <a:xfrm>
            <a:off x="8624484" y="5087389"/>
            <a:ext cx="670518" cy="3007433"/>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endParaRPr lang="es-AR"/>
          </a:p>
        </p:txBody>
      </p:sp>
      <p:sp>
        <p:nvSpPr>
          <p:cNvPr id="5" name="4 Flecha derecha"/>
          <p:cNvSpPr/>
          <p:nvPr/>
        </p:nvSpPr>
        <p:spPr>
          <a:xfrm>
            <a:off x="1237534" y="8094823"/>
            <a:ext cx="10244527" cy="2704941"/>
          </a:xfrm>
          <a:prstGeom prst="rightArrow">
            <a:avLst/>
          </a:prstGeom>
          <a:solidFill>
            <a:srgbClr val="D36B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AR" sz="3600" b="1" dirty="0">
                <a:solidFill>
                  <a:schemeClr val="tx1"/>
                </a:solidFill>
                <a:latin typeface="Arial Black" panose="020B0A04020102020204" pitchFamily="34" charset="0"/>
              </a:rPr>
              <a:t>VECTOR  EPISTEMOLÓGICO</a:t>
            </a:r>
          </a:p>
          <a:p>
            <a:pPr algn="ctr">
              <a:defRPr/>
            </a:pPr>
            <a:r>
              <a:rPr lang="es-AR" sz="3000" b="1" dirty="0">
                <a:latin typeface="Arial Black" panose="020B0A04020102020204" pitchFamily="34" charset="0"/>
              </a:rPr>
              <a:t>Bachelard (1949) en Bourdieu et. al. (1991)</a:t>
            </a:r>
          </a:p>
        </p:txBody>
      </p:sp>
    </p:spTree>
    <p:extLst>
      <p:ext uri="{BB962C8B-B14F-4D97-AF65-F5344CB8AC3E}">
        <p14:creationId xmlns:p14="http://schemas.microsoft.com/office/powerpoint/2010/main" val="349184817"/>
      </p:ext>
    </p:extLst>
  </p:cSld>
  <p:clrMapOvr>
    <a:masterClrMapping/>
  </p:clrMapOvr>
  <p:transition spd="slow">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2000"/>
                                        <p:tgtEl>
                                          <p:spTgt spid="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7" grpId="0" animBg="1"/>
      <p:bldP spid="6" grpId="0" animBg="1"/>
      <p:bldP spid="9"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a:xfrm>
            <a:off x="-2251" y="637487"/>
            <a:ext cx="12962601" cy="1799961"/>
          </a:xfrm>
        </p:spPr>
        <p:txBody>
          <a:bodyPr/>
          <a:lstStyle/>
          <a:p>
            <a:r>
              <a:rPr lang="es-AR" altLang="es-AR" dirty="0">
                <a:latin typeface="Arial Black" pitchFamily="34" charset="0"/>
              </a:rPr>
              <a:t>DISTINCIÓN:</a:t>
            </a:r>
            <a:br>
              <a:rPr lang="es-AR" altLang="es-AR" dirty="0">
                <a:latin typeface="Arial Black" pitchFamily="34" charset="0"/>
              </a:rPr>
            </a:br>
            <a:r>
              <a:rPr lang="es-AR" altLang="es-AR" sz="4800" dirty="0">
                <a:latin typeface="Arial Black" pitchFamily="34" charset="0"/>
              </a:rPr>
              <a:t>DESCRIPCIÓN Y </a:t>
            </a:r>
            <a:r>
              <a:rPr lang="es-AR" altLang="es-AR" sz="4800" dirty="0" smtClean="0">
                <a:latin typeface="Arial Black" pitchFamily="34" charset="0"/>
              </a:rPr>
              <a:t>PROBLEMATIZACIÓN</a:t>
            </a:r>
            <a:endParaRPr lang="es-AR" altLang="es-AR" sz="4800" dirty="0">
              <a:latin typeface="Arial Black" pitchFamily="34" charset="0"/>
            </a:endParaRPr>
          </a:p>
        </p:txBody>
      </p:sp>
      <p:sp>
        <p:nvSpPr>
          <p:cNvPr id="4" name="3 Rectángulo"/>
          <p:cNvSpPr/>
          <p:nvPr/>
        </p:nvSpPr>
        <p:spPr>
          <a:xfrm>
            <a:off x="560266" y="3359927"/>
            <a:ext cx="5307893" cy="4544900"/>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AR" sz="4200" b="1" dirty="0">
                <a:solidFill>
                  <a:schemeClr val="tx1"/>
                </a:solidFill>
              </a:rPr>
              <a:t>LA DESCRIPCIÓN </a:t>
            </a:r>
            <a:r>
              <a:rPr lang="es-AR" sz="4200" b="1" u="sng" dirty="0">
                <a:solidFill>
                  <a:schemeClr val="tx1"/>
                </a:solidFill>
              </a:rPr>
              <a:t>NO</a:t>
            </a:r>
            <a:r>
              <a:rPr lang="es-AR" sz="4200" b="1" dirty="0">
                <a:solidFill>
                  <a:schemeClr val="tx1"/>
                </a:solidFill>
              </a:rPr>
              <a:t> ENTRAÑA NECESARIAMENTE LA UTILIZACIÓN DE CATEGORÍAS CONCEPTUALES</a:t>
            </a:r>
          </a:p>
        </p:txBody>
      </p:sp>
      <p:sp>
        <p:nvSpPr>
          <p:cNvPr id="5" name="4 Rectángulo"/>
          <p:cNvSpPr/>
          <p:nvPr/>
        </p:nvSpPr>
        <p:spPr>
          <a:xfrm>
            <a:off x="6581428" y="3359927"/>
            <a:ext cx="5307893" cy="4544900"/>
          </a:xfrm>
          <a:prstGeom prst="rect">
            <a:avLst/>
          </a:prstGeom>
          <a:solidFill>
            <a:srgbClr val="D3520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AR" sz="4200" b="1" dirty="0">
                <a:solidFill>
                  <a:schemeClr val="tx1"/>
                </a:solidFill>
              </a:rPr>
              <a:t>LA </a:t>
            </a:r>
            <a:r>
              <a:rPr lang="es-AR" sz="4200" b="1" dirty="0" smtClean="0">
                <a:solidFill>
                  <a:schemeClr val="tx1"/>
                </a:solidFill>
              </a:rPr>
              <a:t>PROBLEMATIZACIÓN</a:t>
            </a:r>
            <a:r>
              <a:rPr lang="es-AR" sz="4200" b="1" dirty="0" smtClean="0">
                <a:solidFill>
                  <a:schemeClr val="tx1"/>
                </a:solidFill>
              </a:rPr>
              <a:t> PUEDE REALIZARSE </a:t>
            </a:r>
            <a:r>
              <a:rPr lang="es-AR" sz="4200" b="1" dirty="0">
                <a:solidFill>
                  <a:schemeClr val="tx1"/>
                </a:solidFill>
              </a:rPr>
              <a:t>DESDE CATEGORÍAS CONCEPTUALES</a:t>
            </a:r>
          </a:p>
        </p:txBody>
      </p:sp>
      <p:sp>
        <p:nvSpPr>
          <p:cNvPr id="6" name="5 Rectángulo"/>
          <p:cNvSpPr/>
          <p:nvPr/>
        </p:nvSpPr>
        <p:spPr>
          <a:xfrm>
            <a:off x="560266" y="8194821"/>
            <a:ext cx="5307893" cy="1854959"/>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AR" sz="3600" b="1" dirty="0"/>
              <a:t>TIENE BASE EMPÍRICA</a:t>
            </a:r>
          </a:p>
        </p:txBody>
      </p:sp>
      <p:sp>
        <p:nvSpPr>
          <p:cNvPr id="7" name="6 Rectángulo"/>
          <p:cNvSpPr/>
          <p:nvPr/>
        </p:nvSpPr>
        <p:spPr>
          <a:xfrm>
            <a:off x="6581428" y="8194821"/>
            <a:ext cx="5307893" cy="1854959"/>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AR" sz="3600" b="1" dirty="0"/>
              <a:t>TIENE BASE EMPÍRICA Y TRATAMIENTO CONCEPTUAL</a:t>
            </a:r>
          </a:p>
        </p:txBody>
      </p:sp>
    </p:spTree>
    <p:extLst>
      <p:ext uri="{BB962C8B-B14F-4D97-AF65-F5344CB8AC3E}">
        <p14:creationId xmlns:p14="http://schemas.microsoft.com/office/powerpoint/2010/main" val="324395548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3 Grupo"/>
          <p:cNvGrpSpPr/>
          <p:nvPr/>
        </p:nvGrpSpPr>
        <p:grpSpPr>
          <a:xfrm>
            <a:off x="4388613" y="3149916"/>
            <a:ext cx="6176416" cy="6862350"/>
            <a:chOff x="4388613" y="3149916"/>
            <a:chExt cx="6176416" cy="6862350"/>
          </a:xfrm>
        </p:grpSpPr>
        <p:sp>
          <p:nvSpPr>
            <p:cNvPr id="6" name="5 Anillo"/>
            <p:cNvSpPr/>
            <p:nvPr/>
          </p:nvSpPr>
          <p:spPr>
            <a:xfrm>
              <a:off x="4388613" y="3149916"/>
              <a:ext cx="6176416" cy="6862350"/>
            </a:xfrm>
            <a:prstGeom prst="donut">
              <a:avLst/>
            </a:prstGeom>
            <a:ln>
              <a:solidFill>
                <a:schemeClr val="tx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endParaRPr lang="es-MX">
                <a:solidFill>
                  <a:schemeClr val="tx1"/>
                </a:solidFill>
              </a:endParaRPr>
            </a:p>
          </p:txBody>
        </p:sp>
        <p:sp>
          <p:nvSpPr>
            <p:cNvPr id="7" name="6 Anillo"/>
            <p:cNvSpPr/>
            <p:nvPr/>
          </p:nvSpPr>
          <p:spPr>
            <a:xfrm>
              <a:off x="6514919" y="5512380"/>
              <a:ext cx="1923803" cy="2024956"/>
            </a:xfrm>
            <a:prstGeom prst="donut">
              <a:avLst/>
            </a:prstGeom>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endParaRPr lang="es-MX">
                <a:solidFill>
                  <a:schemeClr val="tx1"/>
                </a:solidFill>
              </a:endParaRPr>
            </a:p>
          </p:txBody>
        </p:sp>
        <p:sp>
          <p:nvSpPr>
            <p:cNvPr id="11" name="10 Elipse"/>
            <p:cNvSpPr/>
            <p:nvPr/>
          </p:nvSpPr>
          <p:spPr>
            <a:xfrm>
              <a:off x="7085527" y="6187366"/>
              <a:ext cx="708770" cy="652485"/>
            </a:xfrm>
            <a:prstGeom prst="ellipse">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endParaRPr lang="es-MX"/>
            </a:p>
          </p:txBody>
        </p:sp>
      </p:grpSp>
      <p:sp>
        <p:nvSpPr>
          <p:cNvPr id="2" name="1 Título"/>
          <p:cNvSpPr>
            <a:spLocks noGrp="1"/>
          </p:cNvSpPr>
          <p:nvPr>
            <p:ph type="title"/>
          </p:nvPr>
        </p:nvSpPr>
        <p:spPr>
          <a:xfrm>
            <a:off x="405011" y="449990"/>
            <a:ext cx="11664315" cy="2362449"/>
          </a:xfrm>
        </p:spPr>
        <p:txBody>
          <a:bodyPr rtlCol="0">
            <a:normAutofit/>
          </a:bodyPr>
          <a:lstStyle/>
          <a:p>
            <a:pPr>
              <a:defRPr/>
            </a:pPr>
            <a:r>
              <a:rPr lang="es-MX" altLang="es-AR" sz="7100" b="1" u="sng" dirty="0"/>
              <a:t>RELACIÓN ENTRE TEMA Y EL PROBLEMATIZACIÓN</a:t>
            </a:r>
          </a:p>
        </p:txBody>
      </p:sp>
      <p:sp>
        <p:nvSpPr>
          <p:cNvPr id="8" name="7 Flecha izquierda"/>
          <p:cNvSpPr/>
          <p:nvPr/>
        </p:nvSpPr>
        <p:spPr>
          <a:xfrm>
            <a:off x="8236218" y="5624862"/>
            <a:ext cx="3442593" cy="1549966"/>
          </a:xfrm>
          <a:prstGeom prst="leftArrow">
            <a:avLst/>
          </a:prstGeom>
          <a:solidFill>
            <a:srgbClr val="FF0000"/>
          </a:solidFill>
          <a:ln>
            <a:solidFill>
              <a:schemeClr val="tx1">
                <a:lumMod val="95000"/>
                <a:lumOff val="5000"/>
              </a:schemeClr>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MX" b="1" dirty="0"/>
              <a:t>PREGUNTA CURRICULAR</a:t>
            </a:r>
          </a:p>
        </p:txBody>
      </p:sp>
      <p:sp>
        <p:nvSpPr>
          <p:cNvPr id="9" name="8 Flecha izquierda"/>
          <p:cNvSpPr/>
          <p:nvPr/>
        </p:nvSpPr>
        <p:spPr>
          <a:xfrm rot="19242462">
            <a:off x="7597200" y="3524908"/>
            <a:ext cx="3516844" cy="1644964"/>
          </a:xfrm>
          <a:prstGeom prst="leftArrow">
            <a:avLst>
              <a:gd name="adj1" fmla="val 44609"/>
              <a:gd name="adj2" fmla="val 50000"/>
            </a:avLst>
          </a:prstGeom>
          <a:solidFill>
            <a:schemeClr val="accent1">
              <a:lumMod val="50000"/>
            </a:schemeClr>
          </a:solidFill>
          <a:ln>
            <a:solidFill>
              <a:schemeClr val="tx1">
                <a:lumMod val="95000"/>
                <a:lumOff val="5000"/>
              </a:schemeClr>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MX" b="1" dirty="0"/>
              <a:t>PREGUNTA INSTITUCIONAL</a:t>
            </a:r>
          </a:p>
        </p:txBody>
      </p:sp>
      <p:sp>
        <p:nvSpPr>
          <p:cNvPr id="10" name="9 Flecha izquierda"/>
          <p:cNvSpPr/>
          <p:nvPr/>
        </p:nvSpPr>
        <p:spPr>
          <a:xfrm rot="1281207">
            <a:off x="8047212" y="7344825"/>
            <a:ext cx="3753101" cy="1484967"/>
          </a:xfrm>
          <a:prstGeom prst="leftArrow">
            <a:avLst/>
          </a:prstGeom>
          <a:solidFill>
            <a:srgbClr val="7030A0"/>
          </a:solidFill>
          <a:ln>
            <a:solidFill>
              <a:schemeClr val="tx1">
                <a:lumMod val="95000"/>
                <a:lumOff val="5000"/>
              </a:schemeClr>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5770" tIns="67885" rIns="135770" bIns="67885" anchor="ctr"/>
          <a:lstStyle/>
          <a:p>
            <a:pPr algn="ctr">
              <a:defRPr/>
            </a:pPr>
            <a:r>
              <a:rPr lang="es-MX" b="1" dirty="0"/>
              <a:t>PREGUNTA TRABAJO DOCENTE</a:t>
            </a:r>
          </a:p>
        </p:txBody>
      </p:sp>
      <p:grpSp>
        <p:nvGrpSpPr>
          <p:cNvPr id="3" name="12 Grupo"/>
          <p:cNvGrpSpPr>
            <a:grpSpLocks/>
          </p:cNvGrpSpPr>
          <p:nvPr/>
        </p:nvGrpSpPr>
        <p:grpSpPr bwMode="auto">
          <a:xfrm>
            <a:off x="233841" y="3149916"/>
            <a:ext cx="3737527" cy="7307069"/>
            <a:chOff x="214282" y="1857364"/>
            <a:chExt cx="2013298" cy="3929090"/>
          </a:xfrm>
          <a:solidFill>
            <a:schemeClr val="tx2">
              <a:lumMod val="60000"/>
              <a:lumOff val="40000"/>
            </a:schemeClr>
          </a:solidFill>
          <a:effectLst>
            <a:glow rad="228600">
              <a:schemeClr val="accent4">
                <a:satMod val="175000"/>
                <a:alpha val="40000"/>
              </a:schemeClr>
            </a:glow>
          </a:effectLst>
        </p:grpSpPr>
        <p:sp>
          <p:nvSpPr>
            <p:cNvPr id="12" name="11 Marco"/>
            <p:cNvSpPr/>
            <p:nvPr/>
          </p:nvSpPr>
          <p:spPr>
            <a:xfrm>
              <a:off x="214282" y="1857364"/>
              <a:ext cx="2000264" cy="3929090"/>
            </a:xfrm>
            <a:prstGeom prst="fram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MX">
                <a:solidFill>
                  <a:schemeClr val="tx1"/>
                </a:solidFill>
              </a:endParaRPr>
            </a:p>
          </p:txBody>
        </p:sp>
        <p:sp>
          <p:nvSpPr>
            <p:cNvPr id="28685" name="10 CuadroTexto"/>
            <p:cNvSpPr txBox="1">
              <a:spLocks noChangeArrowheads="1"/>
            </p:cNvSpPr>
            <p:nvPr/>
          </p:nvSpPr>
          <p:spPr bwMode="auto">
            <a:xfrm>
              <a:off x="245301" y="2195326"/>
              <a:ext cx="1982279" cy="2316927"/>
            </a:xfrm>
            <a:prstGeom prst="rect">
              <a:avLst/>
            </a:prstGeom>
            <a:grpFill/>
            <a:ln w="9525">
              <a:noFill/>
              <a:miter lim="800000"/>
              <a:headEnd/>
              <a:tailEnd/>
            </a:ln>
          </p:spPr>
          <p:txBody>
            <a:bodyPr wrap="square">
              <a:spAutoFit/>
            </a:bodyPr>
            <a:lstStyle/>
            <a:p>
              <a:pPr algn="ctr">
                <a:defRPr/>
              </a:pPr>
              <a:endParaRPr lang="es-MX" b="1" dirty="0"/>
            </a:p>
            <a:p>
              <a:pPr algn="ctr">
                <a:defRPr/>
              </a:pPr>
              <a:r>
                <a:rPr lang="es-MX" sz="3200" b="1" dirty="0"/>
                <a:t>EL TEMA DEBE PENSARSE COMO SI SE TRATASE DE UN </a:t>
              </a:r>
              <a:r>
                <a:rPr lang="es-MX" sz="3200" b="1" u="sng" dirty="0"/>
                <a:t>BLANCO</a:t>
              </a:r>
            </a:p>
            <a:p>
              <a:pPr algn="ctr">
                <a:defRPr/>
              </a:pPr>
              <a:r>
                <a:rPr lang="es-MX" sz="3200" b="1" u="sng" dirty="0"/>
                <a:t>AL QUE HAY QUE APUNTARLE</a:t>
              </a:r>
            </a:p>
            <a:p>
              <a:pPr algn="ctr">
                <a:defRPr/>
              </a:pPr>
              <a:r>
                <a:rPr lang="es-MX" sz="3200" b="1" u="sng" dirty="0"/>
                <a:t>NUESTRAS</a:t>
              </a:r>
            </a:p>
            <a:p>
              <a:pPr algn="ctr">
                <a:defRPr/>
              </a:pPr>
              <a:r>
                <a:rPr lang="es-MX" sz="3200" b="1" u="sng" dirty="0"/>
                <a:t>PREGUNTAS</a:t>
              </a:r>
              <a:r>
                <a:rPr lang="es-MX" sz="3200" b="1" dirty="0"/>
                <a:t> </a:t>
              </a:r>
            </a:p>
          </p:txBody>
        </p:sp>
      </p:grpSp>
    </p:spTree>
    <p:extLst>
      <p:ext uri="{BB962C8B-B14F-4D97-AF65-F5344CB8AC3E}">
        <p14:creationId xmlns:p14="http://schemas.microsoft.com/office/powerpoint/2010/main" val="4086033804"/>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7" presetClass="entr" presetSubtype="2"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0" fill="hold"/>
                                        <p:tgtEl>
                                          <p:spTgt spid="8"/>
                                        </p:tgtEl>
                                        <p:attrNameLst>
                                          <p:attrName>ppt_x</p:attrName>
                                        </p:attrNameLst>
                                      </p:cBhvr>
                                      <p:tavLst>
                                        <p:tav tm="0">
                                          <p:val>
                                            <p:strVal val="1+#ppt_w/2"/>
                                          </p:val>
                                        </p:tav>
                                        <p:tav tm="100000">
                                          <p:val>
                                            <p:strVal val="#ppt_x"/>
                                          </p:val>
                                        </p:tav>
                                      </p:tavLst>
                                    </p:anim>
                                    <p:anim calcmode="lin" valueType="num">
                                      <p:cBhvr additive="base">
                                        <p:cTn id="18" dur="50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7" presetClass="entr" presetSubtype="2"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0" fill="hold"/>
                                        <p:tgtEl>
                                          <p:spTgt spid="9"/>
                                        </p:tgtEl>
                                        <p:attrNameLst>
                                          <p:attrName>ppt_x</p:attrName>
                                        </p:attrNameLst>
                                      </p:cBhvr>
                                      <p:tavLst>
                                        <p:tav tm="0">
                                          <p:val>
                                            <p:strVal val="1+#ppt_w/2"/>
                                          </p:val>
                                        </p:tav>
                                        <p:tav tm="100000">
                                          <p:val>
                                            <p:strVal val="#ppt_x"/>
                                          </p:val>
                                        </p:tav>
                                      </p:tavLst>
                                    </p:anim>
                                    <p:anim calcmode="lin" valueType="num">
                                      <p:cBhvr additive="base">
                                        <p:cTn id="24" dur="50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7" presetClass="entr" presetSubtype="2"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0" fill="hold"/>
                                        <p:tgtEl>
                                          <p:spTgt spid="10"/>
                                        </p:tgtEl>
                                        <p:attrNameLst>
                                          <p:attrName>ppt_x</p:attrName>
                                        </p:attrNameLst>
                                      </p:cBhvr>
                                      <p:tavLst>
                                        <p:tav tm="0">
                                          <p:val>
                                            <p:strVal val="1+#ppt_w/2"/>
                                          </p:val>
                                        </p:tav>
                                        <p:tav tm="100000">
                                          <p:val>
                                            <p:strVal val="#ppt_x"/>
                                          </p:val>
                                        </p:tav>
                                      </p:tavLst>
                                    </p:anim>
                                    <p:anim calcmode="lin" valueType="num">
                                      <p:cBhvr additive="base">
                                        <p:cTn id="30" dur="5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762000" y="573426"/>
            <a:ext cx="11639550" cy="9725739"/>
          </a:xfrm>
          <a:prstGeom prst="rect">
            <a:avLst/>
          </a:prstGeom>
        </p:spPr>
        <p:txBody>
          <a:bodyPr wrap="square">
            <a:spAutoFit/>
          </a:bodyPr>
          <a:lstStyle/>
          <a:p>
            <a:pPr algn="ctr"/>
            <a:r>
              <a:rPr lang="es-AR" sz="5400" b="1" dirty="0"/>
              <a:t>GUÍA PARA INTERVENCIÓN II</a:t>
            </a:r>
          </a:p>
          <a:p>
            <a:endParaRPr lang="es-AR" sz="5400" b="1" dirty="0"/>
          </a:p>
          <a:p>
            <a:r>
              <a:rPr lang="es-AR" sz="5400" b="1" dirty="0"/>
              <a:t>DISEÑO DEL TRABAJO</a:t>
            </a:r>
            <a:endParaRPr lang="es-AR" sz="5400" dirty="0"/>
          </a:p>
          <a:p>
            <a:r>
              <a:rPr lang="es-AR" sz="3200" b="1" dirty="0"/>
              <a:t> </a:t>
            </a:r>
            <a:endParaRPr lang="es-AR" sz="3200" dirty="0"/>
          </a:p>
          <a:p>
            <a:r>
              <a:rPr lang="es-AR" sz="4800" b="1" dirty="0"/>
              <a:t>1.- Seleccionar una Institución Escolar.</a:t>
            </a:r>
          </a:p>
          <a:p>
            <a:endParaRPr lang="es-AR" sz="4800" b="1" dirty="0"/>
          </a:p>
          <a:p>
            <a:r>
              <a:rPr lang="es-AR" sz="4800" b="1" dirty="0"/>
              <a:t>2.- Concurrir con un grupo de pares conformado por no más de 4 (cuatro) personas.</a:t>
            </a:r>
          </a:p>
          <a:p>
            <a:endParaRPr lang="es-AR" sz="4800" b="1" dirty="0"/>
          </a:p>
          <a:p>
            <a:r>
              <a:rPr lang="es-AR" sz="4800" b="1" dirty="0"/>
              <a:t>3.- Elaborar un registro de la visita. Se espera que sea un registro descriptivo-narrativo en una primera instancia. </a:t>
            </a:r>
          </a:p>
        </p:txBody>
      </p:sp>
    </p:spTree>
    <p:extLst>
      <p:ext uri="{BB962C8B-B14F-4D97-AF65-F5344CB8AC3E}">
        <p14:creationId xmlns:p14="http://schemas.microsoft.com/office/powerpoint/2010/main" val="17014344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973138" y="807175"/>
            <a:ext cx="11599862" cy="7478970"/>
          </a:xfrm>
          <a:prstGeom prst="rect">
            <a:avLst/>
          </a:prstGeom>
        </p:spPr>
        <p:txBody>
          <a:bodyPr wrap="square">
            <a:spAutoFit/>
          </a:bodyPr>
          <a:lstStyle/>
          <a:p>
            <a:r>
              <a:rPr lang="es-AR" sz="4800" b="1" dirty="0"/>
              <a:t>4.- Compartir el registro con sus pares y anotar acuerdos y desacuerdos en las miradas a la institución.</a:t>
            </a:r>
          </a:p>
          <a:p>
            <a:endParaRPr lang="es-AR" sz="4800" b="1" dirty="0"/>
          </a:p>
          <a:p>
            <a:r>
              <a:rPr lang="es-AR" sz="4800" b="1" dirty="0"/>
              <a:t>5.- Interpelar </a:t>
            </a:r>
            <a:r>
              <a:rPr lang="es-AR" sz="4800" b="1"/>
              <a:t>(problematización). </a:t>
            </a:r>
            <a:r>
              <a:rPr lang="es-AR" sz="4800" b="1" dirty="0"/>
              <a:t>Realizar una problematización sobre aspectos de la realidad educativa desde las dimensiones (institucional; curricular y trabajo docente), propuestas en el documento: </a:t>
            </a:r>
            <a:r>
              <a:rPr lang="es-AR" sz="4800" b="1" i="1" dirty="0"/>
              <a:t>“Guía para trabajo de intervención en las escuelas I”</a:t>
            </a:r>
            <a:r>
              <a:rPr lang="es-AR" sz="4800" b="1" dirty="0"/>
              <a:t>   </a:t>
            </a:r>
          </a:p>
        </p:txBody>
      </p:sp>
    </p:spTree>
    <p:extLst>
      <p:ext uri="{BB962C8B-B14F-4D97-AF65-F5344CB8AC3E}">
        <p14:creationId xmlns:p14="http://schemas.microsoft.com/office/powerpoint/2010/main" val="26033478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839788" y="682576"/>
            <a:ext cx="11618912" cy="8956298"/>
          </a:xfrm>
          <a:prstGeom prst="rect">
            <a:avLst/>
          </a:prstGeom>
        </p:spPr>
        <p:txBody>
          <a:bodyPr wrap="square">
            <a:spAutoFit/>
          </a:bodyPr>
          <a:lstStyle/>
          <a:p>
            <a:r>
              <a:rPr lang="es-AR" sz="4800" b="1" dirty="0"/>
              <a:t>6.- Articular las problematizaciones realizadas en cada dimensión en un conjunto coherente de cuestionamientos. Esto significa, seleccionar alguna de las preguntas efectuadas en cualquiera de las dimensiones (elegida a partir de los intereses grupales o por el peso o relevancia de cuestiones propias de la realidad observada) y vincularla a cuestionamientos propuestos en las otras dos dimensiones, con el propósito de desarrollar un conjunto coherente de preguntas desde una visión integradora.</a:t>
            </a:r>
          </a:p>
        </p:txBody>
      </p:sp>
    </p:spTree>
    <p:extLst>
      <p:ext uri="{BB962C8B-B14F-4D97-AF65-F5344CB8AC3E}">
        <p14:creationId xmlns:p14="http://schemas.microsoft.com/office/powerpoint/2010/main" val="38491651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354138" y="805627"/>
            <a:ext cx="10761662" cy="7478970"/>
          </a:xfrm>
          <a:prstGeom prst="rect">
            <a:avLst/>
          </a:prstGeom>
        </p:spPr>
        <p:txBody>
          <a:bodyPr wrap="square">
            <a:spAutoFit/>
          </a:bodyPr>
          <a:lstStyle/>
          <a:p>
            <a:r>
              <a:rPr lang="es-AR" sz="4800" b="1" dirty="0"/>
              <a:t>7.- Sistematizar. Esta etapa supone clasificar y priorizar el material registrado. Es decir, ordenar el mismo con vistas a producir una lectura desde contextos conceptuales que habiliten un proceso de reflexión que supere la fase de descripción inicial propuesta en el punto “3” de este diseño. Esta producción será el soporte necesario para la interpretación y análisis de lo observado.</a:t>
            </a:r>
          </a:p>
        </p:txBody>
      </p:sp>
    </p:spTree>
    <p:extLst>
      <p:ext uri="{BB962C8B-B14F-4D97-AF65-F5344CB8AC3E}">
        <p14:creationId xmlns:p14="http://schemas.microsoft.com/office/powerpoint/2010/main" val="358387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825638" y="0"/>
            <a:ext cx="9029700" cy="91440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3200" b="1" dirty="0">
                <a:solidFill>
                  <a:schemeClr val="tx1"/>
                </a:solidFill>
                <a:latin typeface="Arial Black" panose="020B0A04020102020204" pitchFamily="34" charset="0"/>
              </a:rPr>
              <a:t>PROPUESTA DE INTERVENCIÓN</a:t>
            </a:r>
          </a:p>
        </p:txBody>
      </p:sp>
      <p:grpSp>
        <p:nvGrpSpPr>
          <p:cNvPr id="24" name="23 Grupo"/>
          <p:cNvGrpSpPr/>
          <p:nvPr/>
        </p:nvGrpSpPr>
        <p:grpSpPr>
          <a:xfrm>
            <a:off x="228600" y="914400"/>
            <a:ext cx="12553950" cy="7230577"/>
            <a:chOff x="781050" y="1310648"/>
            <a:chExt cx="11372850" cy="7772773"/>
          </a:xfrm>
        </p:grpSpPr>
        <p:sp>
          <p:nvSpPr>
            <p:cNvPr id="6" name="5 Rectángulo"/>
            <p:cNvSpPr/>
            <p:nvPr/>
          </p:nvSpPr>
          <p:spPr>
            <a:xfrm>
              <a:off x="3676650" y="1310648"/>
              <a:ext cx="5695950" cy="14420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800" b="1" dirty="0">
                  <a:solidFill>
                    <a:schemeClr val="tx1"/>
                  </a:solidFill>
                  <a:latin typeface="Arial Black" panose="020B0A04020102020204" pitchFamily="34" charset="0"/>
                </a:rPr>
                <a:t>POLÍTICA PÚBLICA</a:t>
              </a:r>
            </a:p>
            <a:p>
              <a:pPr algn="ctr"/>
              <a:r>
                <a:rPr lang="es-AR" sz="2800" b="1" u="sng" dirty="0">
                  <a:solidFill>
                    <a:schemeClr val="tx1"/>
                  </a:solidFill>
                  <a:latin typeface="Arial Black" panose="020B0A04020102020204" pitchFamily="34" charset="0"/>
                </a:rPr>
                <a:t>SITUACIONES EDUCATIVAS</a:t>
              </a:r>
            </a:p>
            <a:p>
              <a:pPr algn="ctr"/>
              <a:endParaRPr lang="es-AR" sz="3200" b="1" dirty="0">
                <a:solidFill>
                  <a:schemeClr val="tx1"/>
                </a:solidFill>
                <a:latin typeface="Arial Black" panose="020B0A04020102020204" pitchFamily="34" charset="0"/>
              </a:endParaRPr>
            </a:p>
          </p:txBody>
        </p:sp>
        <p:sp>
          <p:nvSpPr>
            <p:cNvPr id="7" name="6 Rectángulo"/>
            <p:cNvSpPr/>
            <p:nvPr/>
          </p:nvSpPr>
          <p:spPr>
            <a:xfrm>
              <a:off x="4171950" y="2800350"/>
              <a:ext cx="4591050" cy="15621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800" b="1" dirty="0">
                  <a:solidFill>
                    <a:schemeClr val="tx1"/>
                  </a:solidFill>
                  <a:latin typeface="Arial Black" panose="020B0A04020102020204" pitchFamily="34" charset="0"/>
                </a:rPr>
                <a:t>PROBLEMATIZACIÓN</a:t>
              </a:r>
            </a:p>
            <a:p>
              <a:pPr algn="ctr"/>
              <a:r>
                <a:rPr lang="es-AR" sz="2800" b="1" dirty="0">
                  <a:solidFill>
                    <a:schemeClr val="tx1"/>
                  </a:solidFill>
                  <a:latin typeface="Arial Black" panose="020B0A04020102020204" pitchFamily="34" charset="0"/>
                </a:rPr>
                <a:t>DIMENSIONALIZADA</a:t>
              </a:r>
            </a:p>
          </p:txBody>
        </p:sp>
        <p:sp>
          <p:nvSpPr>
            <p:cNvPr id="8" name="7 Rectángulo"/>
            <p:cNvSpPr/>
            <p:nvPr/>
          </p:nvSpPr>
          <p:spPr>
            <a:xfrm>
              <a:off x="781050" y="5076825"/>
              <a:ext cx="3390900" cy="12763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800" b="1" dirty="0">
                  <a:solidFill>
                    <a:schemeClr val="tx1"/>
                  </a:solidFill>
                  <a:latin typeface="Arial Black" panose="020B0A04020102020204" pitchFamily="34" charset="0"/>
                </a:rPr>
                <a:t>DIMENSIÓN</a:t>
              </a:r>
            </a:p>
            <a:p>
              <a:pPr algn="ctr"/>
              <a:r>
                <a:rPr lang="es-AR" sz="2800" b="1" dirty="0">
                  <a:solidFill>
                    <a:schemeClr val="tx1"/>
                  </a:solidFill>
                  <a:latin typeface="Arial Black" panose="020B0A04020102020204" pitchFamily="34" charset="0"/>
                </a:rPr>
                <a:t>INSTITUCIONAL</a:t>
              </a:r>
            </a:p>
          </p:txBody>
        </p:sp>
        <p:sp>
          <p:nvSpPr>
            <p:cNvPr id="11" name="10 Rectángulo"/>
            <p:cNvSpPr/>
            <p:nvPr/>
          </p:nvSpPr>
          <p:spPr>
            <a:xfrm>
              <a:off x="4772025" y="5076825"/>
              <a:ext cx="3390900" cy="12763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800" b="1" dirty="0">
                  <a:solidFill>
                    <a:schemeClr val="tx1"/>
                  </a:solidFill>
                  <a:latin typeface="Arial Black" panose="020B0A04020102020204" pitchFamily="34" charset="0"/>
                </a:rPr>
                <a:t>DIMENSIÓN</a:t>
              </a:r>
            </a:p>
            <a:p>
              <a:pPr algn="ctr"/>
              <a:r>
                <a:rPr lang="es-AR" sz="2800" b="1" dirty="0">
                  <a:solidFill>
                    <a:schemeClr val="tx1"/>
                  </a:solidFill>
                  <a:latin typeface="Arial Black" panose="020B0A04020102020204" pitchFamily="34" charset="0"/>
                </a:rPr>
                <a:t>CURRICULAR</a:t>
              </a:r>
            </a:p>
          </p:txBody>
        </p:sp>
        <p:sp>
          <p:nvSpPr>
            <p:cNvPr id="12" name="11 Rectángulo"/>
            <p:cNvSpPr/>
            <p:nvPr/>
          </p:nvSpPr>
          <p:spPr>
            <a:xfrm>
              <a:off x="8763000" y="5076825"/>
              <a:ext cx="3390900" cy="12763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800" b="1" dirty="0">
                  <a:solidFill>
                    <a:schemeClr val="tx1"/>
                  </a:solidFill>
                  <a:latin typeface="Arial Black" panose="020B0A04020102020204" pitchFamily="34" charset="0"/>
                </a:rPr>
                <a:t>DIMENSIÓN</a:t>
              </a:r>
            </a:p>
            <a:p>
              <a:pPr algn="ctr"/>
              <a:r>
                <a:rPr lang="es-AR" sz="2800" b="1" dirty="0">
                  <a:solidFill>
                    <a:schemeClr val="tx1"/>
                  </a:solidFill>
                  <a:latin typeface="Arial Black" panose="020B0A04020102020204" pitchFamily="34" charset="0"/>
                </a:rPr>
                <a:t>TRABAJO DOCENTE</a:t>
              </a:r>
            </a:p>
          </p:txBody>
        </p:sp>
        <p:grpSp>
          <p:nvGrpSpPr>
            <p:cNvPr id="23" name="22 Grupo"/>
            <p:cNvGrpSpPr/>
            <p:nvPr/>
          </p:nvGrpSpPr>
          <p:grpSpPr>
            <a:xfrm>
              <a:off x="2902457" y="3581400"/>
              <a:ext cx="7209664" cy="4293012"/>
              <a:chOff x="2902457" y="3581400"/>
              <a:chExt cx="7209664" cy="4293012"/>
            </a:xfrm>
          </p:grpSpPr>
          <p:sp>
            <p:nvSpPr>
              <p:cNvPr id="13" name="12 Flecha doblada hacia arriba"/>
              <p:cNvSpPr/>
              <p:nvPr/>
            </p:nvSpPr>
            <p:spPr>
              <a:xfrm rot="5400000">
                <a:off x="3195064" y="6604251"/>
                <a:ext cx="1021842" cy="1447800"/>
              </a:xfrm>
              <a:prstGeom prst="bentUp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5" name="14 Flecha abajo"/>
              <p:cNvSpPr/>
              <p:nvPr/>
            </p:nvSpPr>
            <p:spPr>
              <a:xfrm>
                <a:off x="6420613" y="6539578"/>
                <a:ext cx="484632" cy="625983"/>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nvGrpSpPr>
              <p:cNvPr id="17" name="16 Grupo"/>
              <p:cNvGrpSpPr/>
              <p:nvPr/>
            </p:nvGrpSpPr>
            <p:grpSpPr>
              <a:xfrm>
                <a:off x="2902457" y="3581400"/>
                <a:ext cx="7209664" cy="1577148"/>
                <a:chOff x="2829686" y="3429000"/>
                <a:chExt cx="7209664" cy="1577148"/>
              </a:xfrm>
            </p:grpSpPr>
            <p:sp>
              <p:nvSpPr>
                <p:cNvPr id="18" name="17 Flecha doblada hacia arriba"/>
                <p:cNvSpPr/>
                <p:nvPr/>
              </p:nvSpPr>
              <p:spPr>
                <a:xfrm rot="10800000">
                  <a:off x="2829686" y="3429000"/>
                  <a:ext cx="1021842" cy="1447800"/>
                </a:xfrm>
                <a:prstGeom prst="bentUp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9" name="18 Flecha doblada hacia arriba"/>
                <p:cNvSpPr/>
                <p:nvPr/>
              </p:nvSpPr>
              <p:spPr>
                <a:xfrm rot="10800000" flipH="1">
                  <a:off x="8984742" y="3429000"/>
                  <a:ext cx="1054608" cy="1447800"/>
                </a:xfrm>
                <a:prstGeom prst="bentUp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0" name="19 Flecha abajo"/>
                <p:cNvSpPr/>
                <p:nvPr/>
              </p:nvSpPr>
              <p:spPr>
                <a:xfrm>
                  <a:off x="6305550" y="4380165"/>
                  <a:ext cx="484632" cy="625983"/>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sp>
            <p:nvSpPr>
              <p:cNvPr id="21" name="20 Flecha doblada hacia arriba"/>
              <p:cNvSpPr/>
              <p:nvPr/>
            </p:nvSpPr>
            <p:spPr>
              <a:xfrm rot="5400000" flipV="1">
                <a:off x="8785479" y="6591966"/>
                <a:ext cx="1021842" cy="1543050"/>
              </a:xfrm>
              <a:prstGeom prst="bentUp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sp>
          <p:nvSpPr>
            <p:cNvPr id="22" name="21 Elipse"/>
            <p:cNvSpPr/>
            <p:nvPr/>
          </p:nvSpPr>
          <p:spPr>
            <a:xfrm>
              <a:off x="4429885" y="7313103"/>
              <a:ext cx="4247297" cy="17703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b="1" dirty="0">
                  <a:solidFill>
                    <a:schemeClr val="tx1"/>
                  </a:solidFill>
                  <a:latin typeface="Arial Black" panose="020B0A04020102020204" pitchFamily="34" charset="0"/>
                </a:rPr>
                <a:t>ARTICULACIÓN</a:t>
              </a:r>
            </a:p>
            <a:p>
              <a:pPr algn="ctr"/>
              <a:r>
                <a:rPr lang="es-AR" b="1" dirty="0">
                  <a:solidFill>
                    <a:schemeClr val="tx1"/>
                  </a:solidFill>
                  <a:latin typeface="Arial Black" panose="020B0A04020102020204" pitchFamily="34" charset="0"/>
                </a:rPr>
                <a:t>DE </a:t>
              </a:r>
            </a:p>
            <a:p>
              <a:pPr algn="ctr"/>
              <a:r>
                <a:rPr lang="es-AR" b="1" dirty="0">
                  <a:solidFill>
                    <a:schemeClr val="tx1"/>
                  </a:solidFill>
                  <a:latin typeface="Arial Black" panose="020B0A04020102020204" pitchFamily="34" charset="0"/>
                </a:rPr>
                <a:t>CUESTIONAMIENTOS</a:t>
              </a:r>
            </a:p>
          </p:txBody>
        </p:sp>
      </p:grpSp>
      <p:sp>
        <p:nvSpPr>
          <p:cNvPr id="25" name="24 Rectángulo"/>
          <p:cNvSpPr/>
          <p:nvPr/>
        </p:nvSpPr>
        <p:spPr>
          <a:xfrm>
            <a:off x="3276599" y="8144977"/>
            <a:ext cx="6351691"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800" b="1" dirty="0">
                <a:solidFill>
                  <a:schemeClr val="tx1"/>
                </a:solidFill>
                <a:latin typeface="Arial Black" panose="020B0A04020102020204" pitchFamily="34" charset="0"/>
              </a:rPr>
              <a:t>OBSERVACIÓN / REGISTRO</a:t>
            </a:r>
          </a:p>
        </p:txBody>
      </p:sp>
      <p:sp>
        <p:nvSpPr>
          <p:cNvPr id="26" name="25 Rectángulo"/>
          <p:cNvSpPr/>
          <p:nvPr/>
        </p:nvSpPr>
        <p:spPr>
          <a:xfrm>
            <a:off x="3306148" y="9563100"/>
            <a:ext cx="6351691"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800" b="1" dirty="0">
                <a:solidFill>
                  <a:schemeClr val="tx1"/>
                </a:solidFill>
                <a:latin typeface="Arial Black" panose="020B0A04020102020204" pitchFamily="34" charset="0"/>
              </a:rPr>
              <a:t>SISTEMATIZACIÓN</a:t>
            </a:r>
          </a:p>
        </p:txBody>
      </p:sp>
      <p:sp>
        <p:nvSpPr>
          <p:cNvPr id="2" name="1 Flecha derecha"/>
          <p:cNvSpPr/>
          <p:nvPr/>
        </p:nvSpPr>
        <p:spPr>
          <a:xfrm>
            <a:off x="2327740" y="9777984"/>
            <a:ext cx="978408" cy="484632"/>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7" name="26 Flecha derecha"/>
          <p:cNvSpPr/>
          <p:nvPr/>
        </p:nvSpPr>
        <p:spPr>
          <a:xfrm flipH="1">
            <a:off x="9712405" y="9777984"/>
            <a:ext cx="866881" cy="484632"/>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3" name="2 Rectángulo"/>
          <p:cNvSpPr/>
          <p:nvPr/>
        </p:nvSpPr>
        <p:spPr>
          <a:xfrm>
            <a:off x="495300" y="9563100"/>
            <a:ext cx="16002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400" b="1" dirty="0">
                <a:solidFill>
                  <a:schemeClr val="tx1"/>
                </a:solidFill>
                <a:latin typeface="Arial Black" panose="020B0A04020102020204" pitchFamily="34" charset="0"/>
              </a:rPr>
              <a:t>TEORÍA</a:t>
            </a:r>
          </a:p>
        </p:txBody>
      </p:sp>
      <p:sp>
        <p:nvSpPr>
          <p:cNvPr id="30" name="29 Rectángulo"/>
          <p:cNvSpPr/>
          <p:nvPr/>
        </p:nvSpPr>
        <p:spPr>
          <a:xfrm>
            <a:off x="10817238" y="9530334"/>
            <a:ext cx="16002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400" b="1" dirty="0">
                <a:solidFill>
                  <a:schemeClr val="tx1"/>
                </a:solidFill>
                <a:latin typeface="Arial Black" panose="020B0A04020102020204" pitchFamily="34" charset="0"/>
              </a:rPr>
              <a:t>TEORÍA</a:t>
            </a:r>
          </a:p>
        </p:txBody>
      </p:sp>
      <p:sp>
        <p:nvSpPr>
          <p:cNvPr id="5" name="4 Flecha abajo"/>
          <p:cNvSpPr/>
          <p:nvPr/>
        </p:nvSpPr>
        <p:spPr>
          <a:xfrm>
            <a:off x="6397383" y="9074214"/>
            <a:ext cx="484632" cy="503723"/>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Tree>
    <p:extLst>
      <p:ext uri="{BB962C8B-B14F-4D97-AF65-F5344CB8AC3E}">
        <p14:creationId xmlns:p14="http://schemas.microsoft.com/office/powerpoint/2010/main" val="36262557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502945" y="1735011"/>
            <a:ext cx="742950" cy="68755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nvGrpSpPr>
          <p:cNvPr id="2" name="1 Grupo"/>
          <p:cNvGrpSpPr/>
          <p:nvPr/>
        </p:nvGrpSpPr>
        <p:grpSpPr>
          <a:xfrm>
            <a:off x="2400300" y="133350"/>
            <a:ext cx="9048749" cy="10382251"/>
            <a:chOff x="2400300" y="133350"/>
            <a:chExt cx="9048749" cy="10382251"/>
          </a:xfrm>
        </p:grpSpPr>
        <p:grpSp>
          <p:nvGrpSpPr>
            <p:cNvPr id="43" name="Grupo 42">
              <a:extLst>
                <a:ext uri="{FF2B5EF4-FFF2-40B4-BE49-F238E27FC236}">
                  <a16:creationId xmlns:a16="http://schemas.microsoft.com/office/drawing/2014/main" xmlns="" id="{979FCA7A-51BF-4E69-AFEC-01FBE5994978}"/>
                </a:ext>
              </a:extLst>
            </p:cNvPr>
            <p:cNvGrpSpPr/>
            <p:nvPr/>
          </p:nvGrpSpPr>
          <p:grpSpPr>
            <a:xfrm>
              <a:off x="2400300" y="133350"/>
              <a:ext cx="9048749" cy="10382251"/>
              <a:chOff x="0" y="0"/>
              <a:chExt cx="6741993" cy="9314932"/>
            </a:xfrm>
          </p:grpSpPr>
          <p:grpSp>
            <p:nvGrpSpPr>
              <p:cNvPr id="48" name="Grupo 47">
                <a:extLst>
                  <a:ext uri="{FF2B5EF4-FFF2-40B4-BE49-F238E27FC236}">
                    <a16:creationId xmlns:a16="http://schemas.microsoft.com/office/drawing/2014/main" xmlns="" id="{2943085E-352E-42EE-8085-3769D3684AF3}"/>
                  </a:ext>
                </a:extLst>
              </p:cNvPr>
              <p:cNvGrpSpPr/>
              <p:nvPr/>
            </p:nvGrpSpPr>
            <p:grpSpPr>
              <a:xfrm>
                <a:off x="0" y="0"/>
                <a:ext cx="6741993" cy="7796463"/>
                <a:chOff x="0" y="0"/>
                <a:chExt cx="6741993" cy="7796463"/>
              </a:xfrm>
            </p:grpSpPr>
            <p:grpSp>
              <p:nvGrpSpPr>
                <p:cNvPr id="53" name="Grupo 52">
                  <a:extLst>
                    <a:ext uri="{FF2B5EF4-FFF2-40B4-BE49-F238E27FC236}">
                      <a16:creationId xmlns:a16="http://schemas.microsoft.com/office/drawing/2014/main" xmlns="" id="{F74319B5-7F9D-4460-9661-4B9DD57DD386}"/>
                    </a:ext>
                  </a:extLst>
                </p:cNvPr>
                <p:cNvGrpSpPr/>
                <p:nvPr/>
              </p:nvGrpSpPr>
              <p:grpSpPr>
                <a:xfrm>
                  <a:off x="0" y="0"/>
                  <a:ext cx="6741993" cy="7796463"/>
                  <a:chOff x="0" y="0"/>
                  <a:chExt cx="7201046" cy="8702690"/>
                </a:xfrm>
              </p:grpSpPr>
              <p:grpSp>
                <p:nvGrpSpPr>
                  <p:cNvPr id="60" name="Grupo 59">
                    <a:extLst>
                      <a:ext uri="{FF2B5EF4-FFF2-40B4-BE49-F238E27FC236}">
                        <a16:creationId xmlns:a16="http://schemas.microsoft.com/office/drawing/2014/main" xmlns="" id="{D1CFD369-ECBB-4202-A329-954330F86AD0}"/>
                      </a:ext>
                    </a:extLst>
                  </p:cNvPr>
                  <p:cNvGrpSpPr/>
                  <p:nvPr/>
                </p:nvGrpSpPr>
                <p:grpSpPr>
                  <a:xfrm>
                    <a:off x="0" y="0"/>
                    <a:ext cx="6494410" cy="3593885"/>
                    <a:chOff x="0" y="0"/>
                    <a:chExt cx="6494410" cy="3593885"/>
                  </a:xfrm>
                </p:grpSpPr>
                <p:sp>
                  <p:nvSpPr>
                    <p:cNvPr id="72" name="Cuadro de texto 2">
                      <a:extLst>
                        <a:ext uri="{FF2B5EF4-FFF2-40B4-BE49-F238E27FC236}">
                          <a16:creationId xmlns:a16="http://schemas.microsoft.com/office/drawing/2014/main" xmlns="" id="{2734CF0C-7D89-466A-8401-B7BF205540F4}"/>
                        </a:ext>
                      </a:extLst>
                    </p:cNvPr>
                    <p:cNvSpPr txBox="1">
                      <a:spLocks noChangeArrowheads="1"/>
                    </p:cNvSpPr>
                    <p:nvPr/>
                  </p:nvSpPr>
                  <p:spPr bwMode="auto">
                    <a:xfrm>
                      <a:off x="327804" y="0"/>
                      <a:ext cx="6011694" cy="56420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1000"/>
                        </a:spcAft>
                      </a:pPr>
                      <a:r>
                        <a:rPr lang="es-AR" sz="1800" dirty="0">
                          <a:effectLst/>
                          <a:latin typeface="Arial Black" panose="020B0A04020102020204" pitchFamily="34" charset="0"/>
                          <a:ea typeface="Calibri" panose="020F0502020204030204" pitchFamily="34" charset="0"/>
                          <a:cs typeface="Times New Roman" panose="02020603050405020304" pitchFamily="18" charset="0"/>
                        </a:rPr>
                        <a:t>PASOS DE PROPUESTA DE INTERVENCIÓN</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3" name="Cuadro de texto 2">
                      <a:extLst>
                        <a:ext uri="{FF2B5EF4-FFF2-40B4-BE49-F238E27FC236}">
                          <a16:creationId xmlns:a16="http://schemas.microsoft.com/office/drawing/2014/main" xmlns="" id="{E01DF163-43CB-4C20-878D-A0F95D178DAF}"/>
                        </a:ext>
                      </a:extLst>
                    </p:cNvPr>
                    <p:cNvSpPr txBox="1">
                      <a:spLocks noChangeArrowheads="1"/>
                    </p:cNvSpPr>
                    <p:nvPr/>
                  </p:nvSpPr>
                  <p:spPr bwMode="auto">
                    <a:xfrm>
                      <a:off x="1302588" y="854015"/>
                      <a:ext cx="2222500" cy="52514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1000"/>
                        </a:spcAft>
                      </a:pPr>
                      <a:r>
                        <a:rPr lang="es-AR" sz="2000" b="1" dirty="0">
                          <a:effectLst/>
                          <a:latin typeface="Calibri" panose="020F0502020204030204" pitchFamily="34" charset="0"/>
                          <a:ea typeface="Calibri" panose="020F0502020204030204" pitchFamily="34" charset="0"/>
                          <a:cs typeface="Times New Roman" panose="02020603050405020304" pitchFamily="18" charset="0"/>
                        </a:rPr>
                        <a:t> POLITICAS DE ESTADO</a:t>
                      </a:r>
                      <a:endParaRPr lang="es-ES"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4" name="Cuadro de texto 2">
                      <a:extLst>
                        <a:ext uri="{FF2B5EF4-FFF2-40B4-BE49-F238E27FC236}">
                          <a16:creationId xmlns:a16="http://schemas.microsoft.com/office/drawing/2014/main" xmlns="" id="{26024153-A47E-44A2-919F-F044896593B1}"/>
                        </a:ext>
                      </a:extLst>
                    </p:cNvPr>
                    <p:cNvSpPr txBox="1">
                      <a:spLocks noChangeArrowheads="1"/>
                    </p:cNvSpPr>
                    <p:nvPr/>
                  </p:nvSpPr>
                  <p:spPr bwMode="auto">
                    <a:xfrm>
                      <a:off x="1285336" y="1828800"/>
                      <a:ext cx="2222500" cy="92456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15000"/>
                        </a:lnSpc>
                        <a:spcAft>
                          <a:spcPts val="1000"/>
                        </a:spcAft>
                      </a:pPr>
                      <a:r>
                        <a:rPr lang="es-AR" sz="2000" b="1" dirty="0">
                          <a:effectLst/>
                          <a:latin typeface="Calibri" panose="020F0502020204030204" pitchFamily="34" charset="0"/>
                          <a:ea typeface="Calibri" panose="020F0502020204030204" pitchFamily="34" charset="0"/>
                          <a:cs typeface="Times New Roman" panose="02020603050405020304" pitchFamily="18" charset="0"/>
                        </a:rPr>
                        <a:t>INTERPELACIÓN</a:t>
                      </a:r>
                      <a:endParaRPr lang="es-ES" sz="2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pPr>
                      <a:r>
                        <a:rPr lang="es-AR" sz="2000" b="1" dirty="0">
                          <a:effectLst/>
                          <a:latin typeface="Calibri" panose="020F0502020204030204" pitchFamily="34" charset="0"/>
                          <a:ea typeface="Calibri" panose="020F0502020204030204" pitchFamily="34" charset="0"/>
                          <a:cs typeface="Times New Roman" panose="02020603050405020304" pitchFamily="18" charset="0"/>
                        </a:rPr>
                        <a:t>D</a:t>
                      </a:r>
                      <a:r>
                        <a:rPr lang="es-AR" sz="1400" b="1" dirty="0">
                          <a:effectLst/>
                          <a:latin typeface="Calibri" panose="020F0502020204030204" pitchFamily="34" charset="0"/>
                          <a:ea typeface="Calibri" panose="020F0502020204030204" pitchFamily="34" charset="0"/>
                          <a:cs typeface="Times New Roman" panose="02020603050405020304" pitchFamily="18" charset="0"/>
                        </a:rPr>
                        <a:t>IMENSIONALIZADA</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5" name="Cuadro de texto 2">
                      <a:extLst>
                        <a:ext uri="{FF2B5EF4-FFF2-40B4-BE49-F238E27FC236}">
                          <a16:creationId xmlns:a16="http://schemas.microsoft.com/office/drawing/2014/main" xmlns="" id="{332F2BC0-4389-43A7-B110-4D90E89ABBF5}"/>
                        </a:ext>
                      </a:extLst>
                    </p:cNvPr>
                    <p:cNvSpPr txBox="1">
                      <a:spLocks noChangeArrowheads="1"/>
                    </p:cNvSpPr>
                    <p:nvPr/>
                  </p:nvSpPr>
                  <p:spPr bwMode="auto">
                    <a:xfrm>
                      <a:off x="4271910" y="1984076"/>
                      <a:ext cx="2222500" cy="56324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1000"/>
                        </a:spcAft>
                      </a:pPr>
                      <a:r>
                        <a:rPr lang="es-AR" sz="1400" b="1" cap="all">
                          <a:effectLst/>
                          <a:latin typeface="Calibri" panose="020F0502020204030204" pitchFamily="34" charset="0"/>
                          <a:ea typeface="Calibri" panose="020F0502020204030204" pitchFamily="34" charset="0"/>
                          <a:cs typeface="Times New Roman" panose="02020603050405020304" pitchFamily="18" charset="0"/>
                        </a:rPr>
                        <a:t>Tobellino de ideas</a:t>
                      </a:r>
                      <a:endParaRPr lang="es-ES"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6" name="Cuadro de texto 2">
                      <a:extLst>
                        <a:ext uri="{FF2B5EF4-FFF2-40B4-BE49-F238E27FC236}">
                          <a16:creationId xmlns:a16="http://schemas.microsoft.com/office/drawing/2014/main" xmlns="" id="{912CDCD4-2E5E-4B49-BA9F-4F0632D1E589}"/>
                        </a:ext>
                      </a:extLst>
                    </p:cNvPr>
                    <p:cNvSpPr txBox="1">
                      <a:spLocks noChangeArrowheads="1"/>
                    </p:cNvSpPr>
                    <p:nvPr/>
                  </p:nvSpPr>
                  <p:spPr bwMode="auto">
                    <a:xfrm>
                      <a:off x="3976777" y="802257"/>
                      <a:ext cx="2222500" cy="72898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L="342900" lvl="0" indent="-342900">
                        <a:lnSpc>
                          <a:spcPct val="115000"/>
                        </a:lnSpc>
                        <a:spcAft>
                          <a:spcPts val="0"/>
                        </a:spcAft>
                        <a:buFont typeface="Symbol" panose="05050102010706020507" pitchFamily="18" charset="2"/>
                        <a:buChar char=""/>
                      </a:pPr>
                      <a:r>
                        <a:rPr lang="es-AR" sz="1400" b="1">
                          <a:effectLst/>
                          <a:latin typeface="Calibri" panose="020F0502020204030204" pitchFamily="34" charset="0"/>
                          <a:ea typeface="Calibri" panose="020F0502020204030204" pitchFamily="34" charset="0"/>
                          <a:cs typeface="Times New Roman" panose="02020603050405020304" pitchFamily="18" charset="0"/>
                        </a:rPr>
                        <a:t>Políticas públicas</a:t>
                      </a:r>
                      <a:endParaRPr lang="es-ES"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s-AR" sz="1400" b="1">
                          <a:effectLst/>
                          <a:latin typeface="Calibri" panose="020F0502020204030204" pitchFamily="34" charset="0"/>
                          <a:ea typeface="Calibri" panose="020F0502020204030204" pitchFamily="34" charset="0"/>
                          <a:cs typeface="Times New Roman" panose="02020603050405020304" pitchFamily="18" charset="0"/>
                        </a:rPr>
                        <a:t>Políticas Educativas</a:t>
                      </a:r>
                      <a:endParaRPr lang="es-ES"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77" name="7 Conector recto de flecha">
                      <a:extLst>
                        <a:ext uri="{FF2B5EF4-FFF2-40B4-BE49-F238E27FC236}">
                          <a16:creationId xmlns:a16="http://schemas.microsoft.com/office/drawing/2014/main" xmlns="" id="{C5542819-44CC-43A0-88F7-B76C722B4DE3}"/>
                        </a:ext>
                      </a:extLst>
                    </p:cNvPr>
                    <p:cNvCxnSpPr/>
                    <p:nvPr/>
                  </p:nvCxnSpPr>
                  <p:spPr>
                    <a:xfrm>
                      <a:off x="3528204" y="940279"/>
                      <a:ext cx="452606" cy="972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8" name="9 Flecha abajo">
                      <a:extLst>
                        <a:ext uri="{FF2B5EF4-FFF2-40B4-BE49-F238E27FC236}">
                          <a16:creationId xmlns:a16="http://schemas.microsoft.com/office/drawing/2014/main" xmlns="" id="{1D4C3BB5-8054-4BDA-A101-4F9055D95BFD}"/>
                        </a:ext>
                      </a:extLst>
                    </p:cNvPr>
                    <p:cNvSpPr/>
                    <p:nvPr/>
                  </p:nvSpPr>
                  <p:spPr>
                    <a:xfrm>
                      <a:off x="2277373" y="1380227"/>
                      <a:ext cx="496110" cy="44762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s-ES"/>
                    </a:p>
                  </p:txBody>
                </p:sp>
                <p:sp>
                  <p:nvSpPr>
                    <p:cNvPr id="79" name="Cuadro de texto 2">
                      <a:extLst>
                        <a:ext uri="{FF2B5EF4-FFF2-40B4-BE49-F238E27FC236}">
                          <a16:creationId xmlns:a16="http://schemas.microsoft.com/office/drawing/2014/main" xmlns="" id="{17D1A191-D3CF-48B4-92CB-24B037DA29F2}"/>
                        </a:ext>
                      </a:extLst>
                    </p:cNvPr>
                    <p:cNvSpPr txBox="1">
                      <a:spLocks noChangeArrowheads="1"/>
                    </p:cNvSpPr>
                    <p:nvPr/>
                  </p:nvSpPr>
                  <p:spPr bwMode="auto">
                    <a:xfrm>
                      <a:off x="0" y="3114137"/>
                      <a:ext cx="1503722" cy="41258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1000"/>
                        </a:spcAft>
                      </a:pPr>
                      <a:r>
                        <a:rPr lang="es-AR" b="1" dirty="0">
                          <a:effectLst/>
                          <a:latin typeface="Calibri" panose="020F0502020204030204" pitchFamily="34" charset="0"/>
                          <a:ea typeface="Calibri" panose="020F0502020204030204" pitchFamily="34" charset="0"/>
                          <a:cs typeface="Times New Roman" panose="02020603050405020304" pitchFamily="18" charset="0"/>
                        </a:rPr>
                        <a:t>INSTITUCIONAL</a:t>
                      </a:r>
                      <a:endParaRPr lang="es-ES"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15000"/>
                        </a:lnSpc>
                        <a:spcAft>
                          <a:spcPts val="1000"/>
                        </a:spcAft>
                      </a:pPr>
                      <a:r>
                        <a:rPr lang="es-AR" sz="1100" b="1" dirty="0">
                          <a:effectLst/>
                          <a:latin typeface="Calibri" panose="020F0502020204030204" pitchFamily="34" charset="0"/>
                          <a:ea typeface="Calibri" panose="020F0502020204030204" pitchFamily="34" charset="0"/>
                          <a:cs typeface="Times New Roman" panose="02020603050405020304" pitchFamily="18" charset="0"/>
                        </a:rPr>
                        <a:t> </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s-AR" sz="1400" b="1" dirty="0">
                          <a:effectLst/>
                          <a:latin typeface="Calibri" panose="020F0502020204030204" pitchFamily="34" charset="0"/>
                          <a:ea typeface="Calibri" panose="020F0502020204030204" pitchFamily="34" charset="0"/>
                          <a:cs typeface="Times New Roman" panose="02020603050405020304" pitchFamily="18" charset="0"/>
                        </a:rPr>
                        <a:t> </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0" name="Cuadro de texto 2">
                      <a:extLst>
                        <a:ext uri="{FF2B5EF4-FFF2-40B4-BE49-F238E27FC236}">
                          <a16:creationId xmlns:a16="http://schemas.microsoft.com/office/drawing/2014/main" xmlns="" id="{E1036DA2-D079-47A0-966A-27CD720E6097}"/>
                        </a:ext>
                      </a:extLst>
                    </p:cNvPr>
                    <p:cNvSpPr txBox="1">
                      <a:spLocks noChangeArrowheads="1"/>
                    </p:cNvSpPr>
                    <p:nvPr/>
                  </p:nvSpPr>
                  <p:spPr bwMode="auto">
                    <a:xfrm>
                      <a:off x="2501660" y="3165895"/>
                      <a:ext cx="1361440" cy="42799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1000"/>
                        </a:spcAft>
                      </a:pPr>
                      <a:r>
                        <a:rPr lang="es-AR" b="1" dirty="0">
                          <a:effectLst/>
                          <a:latin typeface="Calibri" panose="020F0502020204030204" pitchFamily="34" charset="0"/>
                          <a:ea typeface="Calibri" panose="020F0502020204030204" pitchFamily="34" charset="0"/>
                          <a:cs typeface="Times New Roman" panose="02020603050405020304" pitchFamily="18" charset="0"/>
                        </a:rPr>
                        <a:t>CURRICULAR</a:t>
                      </a:r>
                      <a:endParaRPr lang="es-ES"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1" name="Cuadro de texto 2">
                      <a:extLst>
                        <a:ext uri="{FF2B5EF4-FFF2-40B4-BE49-F238E27FC236}">
                          <a16:creationId xmlns:a16="http://schemas.microsoft.com/office/drawing/2014/main" xmlns="" id="{23D3E70A-C39A-45CD-8786-2259A0AB27DA}"/>
                        </a:ext>
                      </a:extLst>
                    </p:cNvPr>
                    <p:cNvSpPr txBox="1">
                      <a:spLocks noChangeArrowheads="1"/>
                    </p:cNvSpPr>
                    <p:nvPr/>
                  </p:nvSpPr>
                  <p:spPr bwMode="auto">
                    <a:xfrm>
                      <a:off x="5011947" y="3131389"/>
                      <a:ext cx="957580" cy="42799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800"/>
                        </a:spcAft>
                      </a:pPr>
                      <a:r>
                        <a:rPr lang="es-AR" sz="2000" b="1" spc="0" dirty="0">
                          <a:effectLst/>
                          <a:latin typeface="Calibri" panose="020F0502020204030204" pitchFamily="34" charset="0"/>
                          <a:ea typeface="Calibri" panose="020F0502020204030204" pitchFamily="34" charset="0"/>
                          <a:cs typeface="Times New Roman" panose="02020603050405020304" pitchFamily="18" charset="0"/>
                        </a:rPr>
                        <a:t>TRABAJO</a:t>
                      </a:r>
                      <a:endParaRPr lang="es-ES" sz="2000" spc="75" dirty="0">
                        <a:effectLst/>
                        <a:latin typeface="Calibri" panose="020F0502020204030204" pitchFamily="34" charset="0"/>
                        <a:ea typeface="Times New Roman" panose="02020603050405020304" pitchFamily="18" charset="0"/>
                        <a:cs typeface="Times New Roman" panose="02020603050405020304" pitchFamily="18" charset="0"/>
                      </a:endParaRPr>
                    </a:p>
                  </p:txBody>
                </p:sp>
                <p:cxnSp>
                  <p:nvCxnSpPr>
                    <p:cNvPr id="82" name="Conector: angular 81">
                      <a:extLst>
                        <a:ext uri="{FF2B5EF4-FFF2-40B4-BE49-F238E27FC236}">
                          <a16:creationId xmlns:a16="http://schemas.microsoft.com/office/drawing/2014/main" xmlns="" id="{3644F3FA-0F28-40AE-9D3E-8E3A22FB0E36}"/>
                        </a:ext>
                      </a:extLst>
                    </p:cNvPr>
                    <p:cNvCxnSpPr/>
                    <p:nvPr/>
                  </p:nvCxnSpPr>
                  <p:spPr>
                    <a:xfrm flipH="1">
                      <a:off x="621102" y="2751827"/>
                      <a:ext cx="1570007" cy="377729"/>
                    </a:xfrm>
                    <a:prstGeom prst="bentConnector3">
                      <a:avLst>
                        <a:gd name="adj1" fmla="val 9998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3" name="Conector: angular 82">
                      <a:extLst>
                        <a:ext uri="{FF2B5EF4-FFF2-40B4-BE49-F238E27FC236}">
                          <a16:creationId xmlns:a16="http://schemas.microsoft.com/office/drawing/2014/main" xmlns="" id="{7579694D-633C-4BFA-A482-7C4EF678CED2}"/>
                        </a:ext>
                      </a:extLst>
                    </p:cNvPr>
                    <p:cNvCxnSpPr/>
                    <p:nvPr/>
                  </p:nvCxnSpPr>
                  <p:spPr>
                    <a:xfrm>
                      <a:off x="2984739" y="2743200"/>
                      <a:ext cx="45719" cy="413816"/>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4" name="Conector: angular 83">
                      <a:extLst>
                        <a:ext uri="{FF2B5EF4-FFF2-40B4-BE49-F238E27FC236}">
                          <a16:creationId xmlns:a16="http://schemas.microsoft.com/office/drawing/2014/main" xmlns="" id="{5CB70E7C-82DC-48E7-B61F-55DB70ABB8CF}"/>
                        </a:ext>
                      </a:extLst>
                    </p:cNvPr>
                    <p:cNvCxnSpPr/>
                    <p:nvPr/>
                  </p:nvCxnSpPr>
                  <p:spPr>
                    <a:xfrm>
                      <a:off x="2967487" y="2751827"/>
                      <a:ext cx="2553382" cy="377345"/>
                    </a:xfrm>
                    <a:prstGeom prst="bentConnector3">
                      <a:avLst>
                        <a:gd name="adj1" fmla="val 100092"/>
                      </a:avLst>
                    </a:prstGeom>
                    <a:ln>
                      <a:tailEnd type="triangle"/>
                    </a:ln>
                  </p:spPr>
                  <p:style>
                    <a:lnRef idx="1">
                      <a:schemeClr val="accent1"/>
                    </a:lnRef>
                    <a:fillRef idx="0">
                      <a:schemeClr val="accent1"/>
                    </a:fillRef>
                    <a:effectRef idx="0">
                      <a:schemeClr val="accent1"/>
                    </a:effectRef>
                    <a:fontRef idx="minor">
                      <a:schemeClr val="tx1"/>
                    </a:fontRef>
                  </p:style>
                </p:cxnSp>
              </p:grpSp>
              <p:grpSp>
                <p:nvGrpSpPr>
                  <p:cNvPr id="61" name="Grupo 60">
                    <a:extLst>
                      <a:ext uri="{FF2B5EF4-FFF2-40B4-BE49-F238E27FC236}">
                        <a16:creationId xmlns:a16="http://schemas.microsoft.com/office/drawing/2014/main" xmlns="" id="{052B9B65-A848-48D2-8783-B57B4844F5CF}"/>
                      </a:ext>
                    </a:extLst>
                  </p:cNvPr>
                  <p:cNvGrpSpPr/>
                  <p:nvPr/>
                </p:nvGrpSpPr>
                <p:grpSpPr>
                  <a:xfrm>
                    <a:off x="649706" y="3561347"/>
                    <a:ext cx="6551340" cy="5141343"/>
                    <a:chOff x="0" y="0"/>
                    <a:chExt cx="6551340" cy="5141343"/>
                  </a:xfrm>
                </p:grpSpPr>
                <p:sp>
                  <p:nvSpPr>
                    <p:cNvPr id="62" name="Cuadro de texto 2">
                      <a:extLst>
                        <a:ext uri="{FF2B5EF4-FFF2-40B4-BE49-F238E27FC236}">
                          <a16:creationId xmlns:a16="http://schemas.microsoft.com/office/drawing/2014/main" xmlns="" id="{7FE64631-7C5B-47D7-989D-22715D9CD5B9}"/>
                        </a:ext>
                      </a:extLst>
                    </p:cNvPr>
                    <p:cNvSpPr txBox="1">
                      <a:spLocks noChangeArrowheads="1"/>
                    </p:cNvSpPr>
                    <p:nvPr/>
                  </p:nvSpPr>
                  <p:spPr bwMode="auto">
                    <a:xfrm>
                      <a:off x="414068" y="2208362"/>
                      <a:ext cx="3976778" cy="10350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1000"/>
                        </a:spcAft>
                      </a:pPr>
                      <a:r>
                        <a:rPr lang="es-AR" b="1" dirty="0">
                          <a:effectLst/>
                          <a:latin typeface="Calibri" panose="020F0502020204030204" pitchFamily="34" charset="0"/>
                          <a:ea typeface="Calibri" panose="020F0502020204030204" pitchFamily="34" charset="0"/>
                          <a:cs typeface="Times New Roman" panose="02020603050405020304" pitchFamily="18" charset="0"/>
                        </a:rPr>
                        <a:t>¿Dónde es posible conseguir información institucional que posibiliten responder estos cuestionamientos?</a:t>
                      </a:r>
                      <a:endParaRPr lang="es-ES"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3" name="Cuadro de texto 2">
                      <a:extLst>
                        <a:ext uri="{FF2B5EF4-FFF2-40B4-BE49-F238E27FC236}">
                          <a16:creationId xmlns:a16="http://schemas.microsoft.com/office/drawing/2014/main" xmlns="" id="{2C76AC5C-6F0A-4AE6-84AE-58D677A35368}"/>
                        </a:ext>
                      </a:extLst>
                    </p:cNvPr>
                    <p:cNvSpPr txBox="1">
                      <a:spLocks noChangeArrowheads="1"/>
                    </p:cNvSpPr>
                    <p:nvPr/>
                  </p:nvSpPr>
                  <p:spPr bwMode="auto">
                    <a:xfrm>
                      <a:off x="4933663" y="197072"/>
                      <a:ext cx="1617677" cy="183151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1000"/>
                        </a:spcAft>
                      </a:pPr>
                      <a:r>
                        <a:rPr lang="es-AR" sz="1600" b="1" dirty="0">
                          <a:effectLst/>
                          <a:latin typeface="Calibri" panose="020F0502020204030204" pitchFamily="34" charset="0"/>
                          <a:ea typeface="Calibri" panose="020F0502020204030204" pitchFamily="34" charset="0"/>
                          <a:cs typeface="Times New Roman" panose="02020603050405020304" pitchFamily="18" charset="0"/>
                        </a:rPr>
                        <a:t>Elección de preguntas de las diferentes dimensiones que generen una propuesta de problematización</a:t>
                      </a:r>
                      <a:r>
                        <a:rPr lang="es-AR" sz="1100" b="1" dirty="0">
                          <a:effectLst/>
                          <a:latin typeface="Calibri" panose="020F0502020204030204" pitchFamily="34" charset="0"/>
                          <a:ea typeface="Calibri" panose="020F0502020204030204" pitchFamily="34" charset="0"/>
                          <a:cs typeface="Times New Roman" panose="02020603050405020304" pitchFamily="18" charset="0"/>
                        </a:rPr>
                        <a:t>.</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4" name="Cuadro de texto 23">
                      <a:extLst>
                        <a:ext uri="{FF2B5EF4-FFF2-40B4-BE49-F238E27FC236}">
                          <a16:creationId xmlns:a16="http://schemas.microsoft.com/office/drawing/2014/main" xmlns="" id="{1F5F070C-167F-48AE-B7E4-2836ED47B8EB}"/>
                        </a:ext>
                      </a:extLst>
                    </p:cNvPr>
                    <p:cNvSpPr txBox="1"/>
                    <p:nvPr/>
                  </p:nvSpPr>
                  <p:spPr>
                    <a:xfrm>
                      <a:off x="845389" y="914400"/>
                      <a:ext cx="3528204" cy="396815"/>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1000"/>
                        </a:spcAft>
                      </a:pPr>
                      <a:r>
                        <a:rPr lang="es-AR" sz="1800" b="1">
                          <a:effectLst/>
                          <a:latin typeface="Calibri" panose="020F0502020204030204" pitchFamily="34" charset="0"/>
                          <a:ea typeface="Calibri" panose="020F0502020204030204" pitchFamily="34" charset="0"/>
                          <a:cs typeface="Times New Roman" panose="02020603050405020304" pitchFamily="18" charset="0"/>
                        </a:rPr>
                        <a:t>ARTICULACIÓN</a:t>
                      </a:r>
                      <a:endParaRPr lang="es-ES" sz="1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65" name="Conector: angular 64">
                      <a:extLst>
                        <a:ext uri="{FF2B5EF4-FFF2-40B4-BE49-F238E27FC236}">
                          <a16:creationId xmlns:a16="http://schemas.microsoft.com/office/drawing/2014/main" xmlns="" id="{3426F21C-45AA-496E-8374-A7A48066F549}"/>
                        </a:ext>
                      </a:extLst>
                    </p:cNvPr>
                    <p:cNvCxnSpPr/>
                    <p:nvPr/>
                  </p:nvCxnSpPr>
                  <p:spPr>
                    <a:xfrm>
                      <a:off x="0" y="0"/>
                      <a:ext cx="854015" cy="1130060"/>
                    </a:xfrm>
                    <a:prstGeom prst="bentConnector3">
                      <a:avLst>
                        <a:gd name="adj1" fmla="val -532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6" name="Conector: angular 65">
                      <a:extLst>
                        <a:ext uri="{FF2B5EF4-FFF2-40B4-BE49-F238E27FC236}">
                          <a16:creationId xmlns:a16="http://schemas.microsoft.com/office/drawing/2014/main" xmlns="" id="{11A90FDB-C291-421E-A160-BB559634477F}"/>
                        </a:ext>
                      </a:extLst>
                    </p:cNvPr>
                    <p:cNvCxnSpPr/>
                    <p:nvPr/>
                  </p:nvCxnSpPr>
                  <p:spPr>
                    <a:xfrm flipH="1">
                      <a:off x="4373593" y="17253"/>
                      <a:ext cx="836762" cy="1124214"/>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67" name="Grupo 66">
                      <a:extLst>
                        <a:ext uri="{FF2B5EF4-FFF2-40B4-BE49-F238E27FC236}">
                          <a16:creationId xmlns:a16="http://schemas.microsoft.com/office/drawing/2014/main" xmlns="" id="{15018C42-EA51-4221-8A55-AC4C6BEA226E}"/>
                        </a:ext>
                      </a:extLst>
                    </p:cNvPr>
                    <p:cNvGrpSpPr/>
                    <p:nvPr/>
                  </p:nvGrpSpPr>
                  <p:grpSpPr>
                    <a:xfrm>
                      <a:off x="414069" y="3278038"/>
                      <a:ext cx="4028536" cy="1863305"/>
                      <a:chOff x="-129395" y="0"/>
                      <a:chExt cx="4028536" cy="1863305"/>
                    </a:xfrm>
                  </p:grpSpPr>
                  <p:sp>
                    <p:nvSpPr>
                      <p:cNvPr id="70" name="Cuadro de texto 2">
                        <a:extLst>
                          <a:ext uri="{FF2B5EF4-FFF2-40B4-BE49-F238E27FC236}">
                            <a16:creationId xmlns:a16="http://schemas.microsoft.com/office/drawing/2014/main" xmlns="" id="{23BD9849-12A0-4035-9021-1977B3EE49B7}"/>
                          </a:ext>
                        </a:extLst>
                      </p:cNvPr>
                      <p:cNvSpPr txBox="1">
                        <a:spLocks noChangeArrowheads="1"/>
                      </p:cNvSpPr>
                      <p:nvPr/>
                    </p:nvSpPr>
                    <p:spPr bwMode="auto">
                      <a:xfrm>
                        <a:off x="-129395" y="698739"/>
                        <a:ext cx="4028536" cy="116456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1000"/>
                          </a:spcAft>
                        </a:pPr>
                        <a:r>
                          <a:rPr lang="es-AR" b="1" dirty="0">
                            <a:effectLst/>
                            <a:latin typeface="Calibri" panose="020F0502020204030204" pitchFamily="34" charset="0"/>
                            <a:ea typeface="Calibri" panose="020F0502020204030204" pitchFamily="34" charset="0"/>
                            <a:cs typeface="Times New Roman" panose="02020603050405020304" pitchFamily="18" charset="0"/>
                          </a:rPr>
                          <a:t>¿Qué estado de situación aparece en la institución observada en términos de los interrogantes planteados?</a:t>
                        </a:r>
                        <a:endParaRPr lang="es-ES"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1" name="Flecha: hacia abajo 70">
                        <a:extLst>
                          <a:ext uri="{FF2B5EF4-FFF2-40B4-BE49-F238E27FC236}">
                            <a16:creationId xmlns:a16="http://schemas.microsoft.com/office/drawing/2014/main" xmlns="" id="{43A22E16-6578-42B1-B8F1-0B46D0D6CABE}"/>
                          </a:ext>
                        </a:extLst>
                      </p:cNvPr>
                      <p:cNvSpPr/>
                      <p:nvPr/>
                    </p:nvSpPr>
                    <p:spPr>
                      <a:xfrm>
                        <a:off x="1828800" y="0"/>
                        <a:ext cx="405441" cy="6728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s-ES"/>
                      </a:p>
                    </p:txBody>
                  </p:sp>
                </p:grpSp>
                <p:sp>
                  <p:nvSpPr>
                    <p:cNvPr id="68" name="Cuadro de texto 29">
                      <a:extLst>
                        <a:ext uri="{FF2B5EF4-FFF2-40B4-BE49-F238E27FC236}">
                          <a16:creationId xmlns:a16="http://schemas.microsoft.com/office/drawing/2014/main" xmlns="" id="{DE1D02CB-8DFA-4567-91DD-CD713C80517F}"/>
                        </a:ext>
                      </a:extLst>
                    </p:cNvPr>
                    <p:cNvSpPr txBox="1"/>
                    <p:nvPr/>
                  </p:nvSpPr>
                  <p:spPr>
                    <a:xfrm>
                      <a:off x="4821669" y="2277299"/>
                      <a:ext cx="1729670" cy="1993082"/>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342900" lvl="0" indent="-342900">
                        <a:lnSpc>
                          <a:spcPct val="115000"/>
                        </a:lnSpc>
                        <a:spcAft>
                          <a:spcPts val="0"/>
                        </a:spcAft>
                        <a:buFont typeface="Symbol" panose="05050102010706020507" pitchFamily="18" charset="2"/>
                        <a:buChar char=""/>
                        <a:tabLst>
                          <a:tab pos="180340" algn="l"/>
                        </a:tabLst>
                      </a:pPr>
                      <a:r>
                        <a:rPr lang="es-AR" sz="2000" dirty="0">
                          <a:effectLst/>
                          <a:latin typeface="Calibri" panose="020F0502020204030204" pitchFamily="34" charset="0"/>
                          <a:ea typeface="Calibri" panose="020F0502020204030204" pitchFamily="34" charset="0"/>
                          <a:cs typeface="Times New Roman" panose="02020603050405020304" pitchFamily="18" charset="0"/>
                        </a:rPr>
                        <a:t>Registros </a:t>
                      </a:r>
                      <a:endParaRPr lang="es-ES"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tabLst>
                          <a:tab pos="180340" algn="l"/>
                        </a:tabLst>
                      </a:pPr>
                      <a:r>
                        <a:rPr lang="es-AR" sz="2000" dirty="0">
                          <a:effectLst/>
                          <a:latin typeface="Calibri" panose="020F0502020204030204" pitchFamily="34" charset="0"/>
                          <a:ea typeface="Calibri" panose="020F0502020204030204" pitchFamily="34" charset="0"/>
                          <a:cs typeface="Times New Roman" panose="02020603050405020304" pitchFamily="18" charset="0"/>
                        </a:rPr>
                        <a:t>Libros </a:t>
                      </a:r>
                      <a:endParaRPr lang="es-ES"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tabLst>
                          <a:tab pos="180340" algn="l"/>
                        </a:tabLst>
                      </a:pPr>
                      <a:r>
                        <a:rPr lang="es-AR" sz="2000" dirty="0">
                          <a:effectLst/>
                          <a:latin typeface="Calibri" panose="020F0502020204030204" pitchFamily="34" charset="0"/>
                          <a:ea typeface="Calibri" panose="020F0502020204030204" pitchFamily="34" charset="0"/>
                          <a:cs typeface="Times New Roman" panose="02020603050405020304" pitchFamily="18" charset="0"/>
                        </a:rPr>
                        <a:t>Actas </a:t>
                      </a:r>
                      <a:endParaRPr lang="es-ES"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tabLst>
                          <a:tab pos="180340" algn="l"/>
                        </a:tabLst>
                      </a:pPr>
                      <a:r>
                        <a:rPr lang="es-AR" sz="2000" dirty="0">
                          <a:effectLst/>
                          <a:latin typeface="Calibri" panose="020F0502020204030204" pitchFamily="34" charset="0"/>
                          <a:ea typeface="Calibri" panose="020F0502020204030204" pitchFamily="34" charset="0"/>
                          <a:cs typeface="Times New Roman" panose="02020603050405020304" pitchFamily="18" charset="0"/>
                        </a:rPr>
                        <a:t>Entrevistas a sujetos. </a:t>
                      </a:r>
                      <a:endParaRPr lang="es-ES"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9" name="Flecha: hacia abajo 68">
                      <a:extLst>
                        <a:ext uri="{FF2B5EF4-FFF2-40B4-BE49-F238E27FC236}">
                          <a16:creationId xmlns:a16="http://schemas.microsoft.com/office/drawing/2014/main" xmlns="" id="{2D6AFCAC-C592-4146-8A62-3763BCA591CE}"/>
                        </a:ext>
                      </a:extLst>
                    </p:cNvPr>
                    <p:cNvSpPr/>
                    <p:nvPr/>
                  </p:nvSpPr>
                  <p:spPr>
                    <a:xfrm>
                      <a:off x="2355012" y="1328468"/>
                      <a:ext cx="456828" cy="888520"/>
                    </a:xfrm>
                    <a:prstGeom prst="downArrow">
                      <a:avLst/>
                    </a:prstGeom>
                    <a:solidFill>
                      <a:srgbClr val="4F81BD"/>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s-ES"/>
                    </a:p>
                  </p:txBody>
                </p:sp>
              </p:grpSp>
            </p:grpSp>
            <p:cxnSp>
              <p:nvCxnSpPr>
                <p:cNvPr id="54" name="Conector recto de flecha 53">
                  <a:extLst>
                    <a:ext uri="{FF2B5EF4-FFF2-40B4-BE49-F238E27FC236}">
                      <a16:creationId xmlns:a16="http://schemas.microsoft.com/office/drawing/2014/main" xmlns="" id="{653D7342-4628-47A2-BE33-8FE79CD48448}"/>
                    </a:ext>
                  </a:extLst>
                </p:cNvPr>
                <p:cNvCxnSpPr/>
                <p:nvPr/>
              </p:nvCxnSpPr>
              <p:spPr>
                <a:xfrm flipV="1">
                  <a:off x="3272589" y="1973179"/>
                  <a:ext cx="755817" cy="136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5" name="Cuadro de texto 295">
                  <a:extLst>
                    <a:ext uri="{FF2B5EF4-FFF2-40B4-BE49-F238E27FC236}">
                      <a16:creationId xmlns:a16="http://schemas.microsoft.com/office/drawing/2014/main" xmlns="" id="{A58282E8-4DFF-46C8-BF3E-66E722997765}"/>
                    </a:ext>
                  </a:extLst>
                </p:cNvPr>
                <p:cNvSpPr txBox="1"/>
                <p:nvPr/>
              </p:nvSpPr>
              <p:spPr>
                <a:xfrm>
                  <a:off x="553452" y="842211"/>
                  <a:ext cx="313899" cy="313898"/>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s-AR" sz="1400" b="1" dirty="0">
                      <a:effectLst/>
                      <a:latin typeface="Calibri" panose="020F0502020204030204" pitchFamily="34" charset="0"/>
                      <a:ea typeface="Calibri" panose="020F0502020204030204" pitchFamily="34" charset="0"/>
                      <a:cs typeface="Times New Roman" panose="02020603050405020304" pitchFamily="18" charset="0"/>
                    </a:rPr>
                    <a:t>1</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6" name="Cuadro de texto 297">
                  <a:extLst>
                    <a:ext uri="{FF2B5EF4-FFF2-40B4-BE49-F238E27FC236}">
                      <a16:creationId xmlns:a16="http://schemas.microsoft.com/office/drawing/2014/main" xmlns="" id="{F2EEB2DA-84BC-4034-A624-F177D876B84A}"/>
                    </a:ext>
                  </a:extLst>
                </p:cNvPr>
                <p:cNvSpPr txBox="1"/>
                <p:nvPr/>
              </p:nvSpPr>
              <p:spPr>
                <a:xfrm>
                  <a:off x="529389" y="1900990"/>
                  <a:ext cx="313899" cy="313898"/>
                </a:xfrm>
                <a:prstGeom prst="rect">
                  <a:avLst/>
                </a:prstGeom>
                <a:solidFill>
                  <a:sysClr val="window" lastClr="FFFFFF"/>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s-AR" sz="1400" b="1">
                      <a:effectLst/>
                      <a:latin typeface="Calibri" panose="020F0502020204030204" pitchFamily="34" charset="0"/>
                      <a:ea typeface="Calibri" panose="020F0502020204030204" pitchFamily="34" charset="0"/>
                      <a:cs typeface="Times New Roman" panose="02020603050405020304" pitchFamily="18" charset="0"/>
                    </a:rPr>
                    <a:t>2. </a:t>
                  </a:r>
                  <a:r>
                    <a:rPr lang="es-AR" sz="1200" b="1">
                      <a:effectLst/>
                      <a:latin typeface="Calibri" panose="020F0502020204030204" pitchFamily="34" charset="0"/>
                      <a:ea typeface="Calibri" panose="020F0502020204030204" pitchFamily="34" charset="0"/>
                      <a:cs typeface="Times New Roman" panose="02020603050405020304" pitchFamily="18" charset="0"/>
                    </a:rPr>
                    <a:t>.</a:t>
                  </a:r>
                  <a:endParaRPr lang="es-ES"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7" name="Cuadro de texto 298">
                  <a:extLst>
                    <a:ext uri="{FF2B5EF4-FFF2-40B4-BE49-F238E27FC236}">
                      <a16:creationId xmlns:a16="http://schemas.microsoft.com/office/drawing/2014/main" xmlns="" id="{6635E534-8F83-4103-9569-F91A676DAC78}"/>
                    </a:ext>
                  </a:extLst>
                </p:cNvPr>
                <p:cNvSpPr txBox="1"/>
                <p:nvPr/>
              </p:nvSpPr>
              <p:spPr>
                <a:xfrm>
                  <a:off x="541960" y="3926153"/>
                  <a:ext cx="313899" cy="31389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s-AR" sz="1400" b="1" dirty="0">
                      <a:effectLst/>
                      <a:latin typeface="Calibri" panose="020F0502020204030204" pitchFamily="34" charset="0"/>
                      <a:ea typeface="Calibri" panose="020F0502020204030204" pitchFamily="34" charset="0"/>
                      <a:cs typeface="Times New Roman" panose="02020603050405020304" pitchFamily="18" charset="0"/>
                    </a:rPr>
                    <a:t>3</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8" name="Cuadro de texto 299">
                  <a:extLst>
                    <a:ext uri="{FF2B5EF4-FFF2-40B4-BE49-F238E27FC236}">
                      <a16:creationId xmlns:a16="http://schemas.microsoft.com/office/drawing/2014/main" xmlns="" id="{7D4CC76E-D84A-4392-B860-9EE7B8C6941C}"/>
                    </a:ext>
                  </a:extLst>
                </p:cNvPr>
                <p:cNvSpPr txBox="1"/>
                <p:nvPr/>
              </p:nvSpPr>
              <p:spPr>
                <a:xfrm>
                  <a:off x="385010" y="5269832"/>
                  <a:ext cx="313899" cy="313898"/>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s-AR" sz="1400" b="1" dirty="0">
                      <a:effectLst/>
                      <a:latin typeface="Calibri" panose="020F0502020204030204" pitchFamily="34" charset="0"/>
                      <a:ea typeface="Calibri" panose="020F0502020204030204" pitchFamily="34" charset="0"/>
                      <a:cs typeface="Times New Roman" panose="02020603050405020304" pitchFamily="18" charset="0"/>
                    </a:rPr>
                    <a:t>4</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9" name="Cuadro de texto 300">
                  <a:extLst>
                    <a:ext uri="{FF2B5EF4-FFF2-40B4-BE49-F238E27FC236}">
                      <a16:creationId xmlns:a16="http://schemas.microsoft.com/office/drawing/2014/main" xmlns="" id="{548F06B7-48F5-47DC-9C4D-C31419D773C1}"/>
                    </a:ext>
                  </a:extLst>
                </p:cNvPr>
                <p:cNvSpPr txBox="1"/>
                <p:nvPr/>
              </p:nvSpPr>
              <p:spPr>
                <a:xfrm>
                  <a:off x="385010" y="6761748"/>
                  <a:ext cx="313899" cy="313898"/>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s-AR" sz="1400" b="1" dirty="0">
                      <a:effectLst/>
                      <a:latin typeface="Calibri" panose="020F0502020204030204" pitchFamily="34" charset="0"/>
                      <a:ea typeface="Calibri" panose="020F0502020204030204" pitchFamily="34" charset="0"/>
                      <a:cs typeface="Times New Roman" panose="02020603050405020304" pitchFamily="18" charset="0"/>
                    </a:rPr>
                    <a:t>5</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
            <p:nvSpPr>
              <p:cNvPr id="49" name="Flecha: hacia abajo 48">
                <a:extLst>
                  <a:ext uri="{FF2B5EF4-FFF2-40B4-BE49-F238E27FC236}">
                    <a16:creationId xmlns:a16="http://schemas.microsoft.com/office/drawing/2014/main" xmlns="" id="{F06E3EB8-00A1-4750-8222-415E7C53DAED}"/>
                  </a:ext>
                </a:extLst>
              </p:cNvPr>
              <p:cNvSpPr/>
              <p:nvPr/>
            </p:nvSpPr>
            <p:spPr>
              <a:xfrm>
                <a:off x="2680138" y="7851227"/>
                <a:ext cx="673768" cy="60157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s-ES"/>
              </a:p>
            </p:txBody>
          </p:sp>
          <p:sp>
            <p:nvSpPr>
              <p:cNvPr id="50" name="Cuadro de texto 303">
                <a:extLst>
                  <a:ext uri="{FF2B5EF4-FFF2-40B4-BE49-F238E27FC236}">
                    <a16:creationId xmlns:a16="http://schemas.microsoft.com/office/drawing/2014/main" xmlns="" id="{74AFACB1-F83E-4883-9D2E-E7CB09C54BCF}"/>
                  </a:ext>
                </a:extLst>
              </p:cNvPr>
              <p:cNvSpPr txBox="1"/>
              <p:nvPr/>
            </p:nvSpPr>
            <p:spPr>
              <a:xfrm>
                <a:off x="995961" y="8544910"/>
                <a:ext cx="3721247" cy="770021"/>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s-AR" sz="2000" b="1" dirty="0">
                    <a:effectLst/>
                    <a:latin typeface="Calibri" panose="020F0502020204030204" pitchFamily="34" charset="0"/>
                    <a:ea typeface="Calibri" panose="020F0502020204030204" pitchFamily="34" charset="0"/>
                    <a:cs typeface="Times New Roman" panose="02020603050405020304" pitchFamily="18" charset="0"/>
                  </a:rPr>
                  <a:t>Producción escrita que sistematice el estado de situación encontrado.  </a:t>
                </a:r>
                <a:endParaRPr lang="es-ES"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1" name="Cuadro de texto 304">
                <a:extLst>
                  <a:ext uri="{FF2B5EF4-FFF2-40B4-BE49-F238E27FC236}">
                    <a16:creationId xmlns:a16="http://schemas.microsoft.com/office/drawing/2014/main" xmlns="" id="{64159A3C-1313-41AB-A41B-C350241328D6}"/>
                  </a:ext>
                </a:extLst>
              </p:cNvPr>
              <p:cNvSpPr txBox="1"/>
              <p:nvPr/>
            </p:nvSpPr>
            <p:spPr>
              <a:xfrm>
                <a:off x="409903" y="8576441"/>
                <a:ext cx="313871" cy="313875"/>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s-AR" sz="1400" b="1" dirty="0">
                    <a:effectLst/>
                    <a:latin typeface="Calibri" panose="020F0502020204030204" pitchFamily="34" charset="0"/>
                    <a:ea typeface="Calibri" panose="020F0502020204030204" pitchFamily="34" charset="0"/>
                    <a:cs typeface="Times New Roman" panose="02020603050405020304" pitchFamily="18" charset="0"/>
                  </a:rPr>
                  <a:t>6</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2" name="Cuadro de texto 305">
                <a:extLst>
                  <a:ext uri="{FF2B5EF4-FFF2-40B4-BE49-F238E27FC236}">
                    <a16:creationId xmlns:a16="http://schemas.microsoft.com/office/drawing/2014/main" xmlns="" id="{EB8EA273-376C-4D5E-9E27-D26E16FF5623}"/>
                  </a:ext>
                </a:extLst>
              </p:cNvPr>
              <p:cNvSpPr txBox="1"/>
              <p:nvPr/>
            </p:nvSpPr>
            <p:spPr>
              <a:xfrm>
                <a:off x="5122586" y="7605770"/>
                <a:ext cx="1619407" cy="1709162"/>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1000"/>
                  </a:spcAft>
                </a:pPr>
                <a:r>
                  <a:rPr lang="es-AR" sz="2000" b="1" dirty="0">
                    <a:effectLst/>
                    <a:latin typeface="Calibri" panose="020F0502020204030204" pitchFamily="34" charset="0"/>
                    <a:ea typeface="Calibri" panose="020F0502020204030204" pitchFamily="34" charset="0"/>
                    <a:cs typeface="Times New Roman" panose="02020603050405020304" pitchFamily="18" charset="0"/>
                  </a:rPr>
                  <a:t>Fundamentación desde</a:t>
                </a:r>
              </a:p>
              <a:p>
                <a:pPr algn="ctr">
                  <a:lnSpc>
                    <a:spcPct val="115000"/>
                  </a:lnSpc>
                  <a:spcAft>
                    <a:spcPts val="1000"/>
                  </a:spcAft>
                </a:pPr>
                <a:r>
                  <a:rPr lang="es-AR" sz="2000" b="1" dirty="0">
                    <a:effectLst/>
                    <a:latin typeface="Calibri" panose="020F0502020204030204" pitchFamily="34" charset="0"/>
                    <a:ea typeface="Calibri" panose="020F0502020204030204" pitchFamily="34" charset="0"/>
                    <a:cs typeface="Times New Roman" panose="02020603050405020304" pitchFamily="18" charset="0"/>
                  </a:rPr>
                  <a:t>Marcos conceptuales</a:t>
                </a:r>
                <a:endParaRPr lang="es-ES" sz="2000" dirty="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44" name="Grupo 43">
              <a:extLst>
                <a:ext uri="{FF2B5EF4-FFF2-40B4-BE49-F238E27FC236}">
                  <a16:creationId xmlns:a16="http://schemas.microsoft.com/office/drawing/2014/main" xmlns="" id="{348B0F40-961E-4BA5-902A-2D24F17AF10B}"/>
                </a:ext>
              </a:extLst>
            </p:cNvPr>
            <p:cNvGrpSpPr/>
            <p:nvPr/>
          </p:nvGrpSpPr>
          <p:grpSpPr>
            <a:xfrm>
              <a:off x="8557757" y="5000781"/>
              <a:ext cx="1001382" cy="5043150"/>
              <a:chOff x="0" y="0"/>
              <a:chExt cx="746104" cy="4524703"/>
            </a:xfrm>
          </p:grpSpPr>
          <p:cxnSp>
            <p:nvCxnSpPr>
              <p:cNvPr id="45" name="Conector recto de flecha 44">
                <a:extLst>
                  <a:ext uri="{FF2B5EF4-FFF2-40B4-BE49-F238E27FC236}">
                    <a16:creationId xmlns:a16="http://schemas.microsoft.com/office/drawing/2014/main" xmlns="" id="{5717CB2E-9D02-43C5-90DC-0198BAA64253}"/>
                  </a:ext>
                </a:extLst>
              </p:cNvPr>
              <p:cNvCxnSpPr/>
              <p:nvPr/>
            </p:nvCxnSpPr>
            <p:spPr>
              <a:xfrm>
                <a:off x="0" y="0"/>
                <a:ext cx="63835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Conector recto de flecha 45">
                <a:extLst>
                  <a:ext uri="{FF2B5EF4-FFF2-40B4-BE49-F238E27FC236}">
                    <a16:creationId xmlns:a16="http://schemas.microsoft.com/office/drawing/2014/main" xmlns="" id="{81FA89C2-B05F-4D3B-9C25-8E9152D90E89}"/>
                  </a:ext>
                </a:extLst>
              </p:cNvPr>
              <p:cNvCxnSpPr/>
              <p:nvPr/>
            </p:nvCxnSpPr>
            <p:spPr>
              <a:xfrm>
                <a:off x="141890" y="1261241"/>
                <a:ext cx="43942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Conector recto de flecha 46">
                <a:extLst>
                  <a:ext uri="{FF2B5EF4-FFF2-40B4-BE49-F238E27FC236}">
                    <a16:creationId xmlns:a16="http://schemas.microsoft.com/office/drawing/2014/main" xmlns="" id="{E243508F-A101-4CB6-BAEA-AD40E43B9A08}"/>
                  </a:ext>
                </a:extLst>
              </p:cNvPr>
              <p:cNvCxnSpPr/>
              <p:nvPr/>
            </p:nvCxnSpPr>
            <p:spPr>
              <a:xfrm>
                <a:off x="126124" y="4524703"/>
                <a:ext cx="61998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grpSp>
      <p:sp>
        <p:nvSpPr>
          <p:cNvPr id="85" name="CuadroTexto 84">
            <a:extLst>
              <a:ext uri="{FF2B5EF4-FFF2-40B4-BE49-F238E27FC236}">
                <a16:creationId xmlns:a16="http://schemas.microsoft.com/office/drawing/2014/main" xmlns="" id="{30633BCD-B02C-48BC-A7B4-350A15A23F1C}"/>
              </a:ext>
            </a:extLst>
          </p:cNvPr>
          <p:cNvSpPr txBox="1"/>
          <p:nvPr/>
        </p:nvSpPr>
        <p:spPr>
          <a:xfrm>
            <a:off x="1458677" y="2067532"/>
            <a:ext cx="742950" cy="584775"/>
          </a:xfrm>
          <a:prstGeom prst="rect">
            <a:avLst/>
          </a:prstGeom>
          <a:noFill/>
        </p:spPr>
        <p:txBody>
          <a:bodyPr wrap="square" rtlCol="0">
            <a:spAutoFit/>
          </a:bodyPr>
          <a:lstStyle/>
          <a:p>
            <a:pPr algn="ctr"/>
            <a:r>
              <a:rPr lang="es-ES" sz="3200" b="1" dirty="0"/>
              <a:t>I</a:t>
            </a:r>
          </a:p>
        </p:txBody>
      </p:sp>
      <p:sp>
        <p:nvSpPr>
          <p:cNvPr id="86" name="CuadroTexto 85">
            <a:extLst>
              <a:ext uri="{FF2B5EF4-FFF2-40B4-BE49-F238E27FC236}">
                <a16:creationId xmlns:a16="http://schemas.microsoft.com/office/drawing/2014/main" xmlns="" id="{50B87621-5CE5-430A-9184-7F0763564FCD}"/>
              </a:ext>
            </a:extLst>
          </p:cNvPr>
          <p:cNvSpPr txBox="1"/>
          <p:nvPr/>
        </p:nvSpPr>
        <p:spPr>
          <a:xfrm>
            <a:off x="1414860" y="4525417"/>
            <a:ext cx="798297" cy="584775"/>
          </a:xfrm>
          <a:prstGeom prst="rect">
            <a:avLst/>
          </a:prstGeom>
          <a:noFill/>
        </p:spPr>
        <p:txBody>
          <a:bodyPr wrap="square" rtlCol="0">
            <a:spAutoFit/>
          </a:bodyPr>
          <a:lstStyle/>
          <a:p>
            <a:pPr algn="ctr"/>
            <a:r>
              <a:rPr lang="es-ES" sz="3200" b="1" dirty="0"/>
              <a:t>II</a:t>
            </a:r>
          </a:p>
        </p:txBody>
      </p:sp>
      <p:sp>
        <p:nvSpPr>
          <p:cNvPr id="87" name="CuadroTexto 86">
            <a:extLst>
              <a:ext uri="{FF2B5EF4-FFF2-40B4-BE49-F238E27FC236}">
                <a16:creationId xmlns:a16="http://schemas.microsoft.com/office/drawing/2014/main" xmlns="" id="{D697E3C2-D2B7-49F8-93F9-9FC0F9ED9A2A}"/>
              </a:ext>
            </a:extLst>
          </p:cNvPr>
          <p:cNvSpPr txBox="1"/>
          <p:nvPr/>
        </p:nvSpPr>
        <p:spPr>
          <a:xfrm>
            <a:off x="1502945" y="7661085"/>
            <a:ext cx="742950" cy="584775"/>
          </a:xfrm>
          <a:prstGeom prst="rect">
            <a:avLst/>
          </a:prstGeom>
          <a:noFill/>
        </p:spPr>
        <p:txBody>
          <a:bodyPr wrap="square" rtlCol="0">
            <a:spAutoFit/>
          </a:bodyPr>
          <a:lstStyle/>
          <a:p>
            <a:pPr algn="ctr"/>
            <a:r>
              <a:rPr lang="es-ES" sz="3200" b="1" dirty="0"/>
              <a:t>III</a:t>
            </a:r>
          </a:p>
        </p:txBody>
      </p:sp>
    </p:spTree>
    <p:extLst>
      <p:ext uri="{BB962C8B-B14F-4D97-AF65-F5344CB8AC3E}">
        <p14:creationId xmlns:p14="http://schemas.microsoft.com/office/powerpoint/2010/main" val="15183145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Elipse"/>
          <p:cNvSpPr/>
          <p:nvPr/>
        </p:nvSpPr>
        <p:spPr>
          <a:xfrm>
            <a:off x="574103" y="3721242"/>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8" name="Imagen 7" descr="Recorte de pantalla">
            <a:extLst>
              <a:ext uri="{FF2B5EF4-FFF2-40B4-BE49-F238E27FC236}">
                <a16:creationId xmlns:a16="http://schemas.microsoft.com/office/drawing/2014/main" xmlns="" id="{8825176A-103B-45DE-B0F2-4F2D5821A9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3546" y="666750"/>
            <a:ext cx="11033482" cy="7562850"/>
          </a:xfrm>
          <a:prstGeom prst="rect">
            <a:avLst/>
          </a:prstGeom>
        </p:spPr>
      </p:pic>
      <p:sp>
        <p:nvSpPr>
          <p:cNvPr id="9" name="CuadroTexto 8">
            <a:extLst>
              <a:ext uri="{FF2B5EF4-FFF2-40B4-BE49-F238E27FC236}">
                <a16:creationId xmlns:a16="http://schemas.microsoft.com/office/drawing/2014/main" xmlns="" id="{C799B3E0-BAF4-48FE-BFE5-2B8BC56F68FE}"/>
              </a:ext>
            </a:extLst>
          </p:cNvPr>
          <p:cNvSpPr txBox="1"/>
          <p:nvPr/>
        </p:nvSpPr>
        <p:spPr>
          <a:xfrm>
            <a:off x="499060" y="3759698"/>
            <a:ext cx="1064486" cy="830997"/>
          </a:xfrm>
          <a:prstGeom prst="rect">
            <a:avLst/>
          </a:prstGeom>
          <a:noFill/>
        </p:spPr>
        <p:txBody>
          <a:bodyPr wrap="square" rtlCol="0">
            <a:spAutoFit/>
          </a:bodyPr>
          <a:lstStyle/>
          <a:p>
            <a:pPr algn="ctr"/>
            <a:r>
              <a:rPr lang="es-ES" sz="4800" b="1" dirty="0"/>
              <a:t>I</a:t>
            </a:r>
          </a:p>
        </p:txBody>
      </p:sp>
    </p:spTree>
    <p:extLst>
      <p:ext uri="{BB962C8B-B14F-4D97-AF65-F5344CB8AC3E}">
        <p14:creationId xmlns:p14="http://schemas.microsoft.com/office/powerpoint/2010/main" val="14264974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descr="Recorte de pantalla">
            <a:extLst>
              <a:ext uri="{FF2B5EF4-FFF2-40B4-BE49-F238E27FC236}">
                <a16:creationId xmlns:a16="http://schemas.microsoft.com/office/drawing/2014/main" xmlns="" id="{B34C2508-B9FD-450B-9CA0-378601DBB7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3064" y="1600201"/>
            <a:ext cx="12057299" cy="4919012"/>
          </a:xfrm>
          <a:prstGeom prst="rect">
            <a:avLst/>
          </a:prstGeom>
        </p:spPr>
      </p:pic>
      <p:sp>
        <p:nvSpPr>
          <p:cNvPr id="2" name="1 Elipse"/>
          <p:cNvSpPr/>
          <p:nvPr/>
        </p:nvSpPr>
        <p:spPr>
          <a:xfrm>
            <a:off x="574103" y="3676295"/>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8" name="CuadroTexto 7">
            <a:extLst>
              <a:ext uri="{FF2B5EF4-FFF2-40B4-BE49-F238E27FC236}">
                <a16:creationId xmlns:a16="http://schemas.microsoft.com/office/drawing/2014/main" xmlns="" id="{969652DE-E5D9-428D-A347-1C9DA26831B0}"/>
              </a:ext>
            </a:extLst>
          </p:cNvPr>
          <p:cNvSpPr txBox="1"/>
          <p:nvPr/>
        </p:nvSpPr>
        <p:spPr>
          <a:xfrm>
            <a:off x="499060" y="3759698"/>
            <a:ext cx="1064486" cy="830997"/>
          </a:xfrm>
          <a:prstGeom prst="rect">
            <a:avLst/>
          </a:prstGeom>
          <a:noFill/>
        </p:spPr>
        <p:txBody>
          <a:bodyPr wrap="square" rtlCol="0">
            <a:spAutoFit/>
          </a:bodyPr>
          <a:lstStyle/>
          <a:p>
            <a:pPr algn="ctr"/>
            <a:r>
              <a:rPr lang="es-ES" sz="4800" b="1" dirty="0"/>
              <a:t>II</a:t>
            </a:r>
          </a:p>
        </p:txBody>
      </p:sp>
      <p:sp>
        <p:nvSpPr>
          <p:cNvPr id="5" name="4 Rectángulo"/>
          <p:cNvSpPr/>
          <p:nvPr/>
        </p:nvSpPr>
        <p:spPr>
          <a:xfrm>
            <a:off x="3048000" y="6519213"/>
            <a:ext cx="6351691"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800" b="1" dirty="0">
                <a:solidFill>
                  <a:schemeClr val="tx1"/>
                </a:solidFill>
                <a:latin typeface="Arial Black" panose="020B0A04020102020204" pitchFamily="34" charset="0"/>
              </a:rPr>
              <a:t>OBSERVACIÓN / REGISTRO</a:t>
            </a:r>
          </a:p>
        </p:txBody>
      </p:sp>
    </p:spTree>
    <p:extLst>
      <p:ext uri="{BB962C8B-B14F-4D97-AF65-F5344CB8AC3E}">
        <p14:creationId xmlns:p14="http://schemas.microsoft.com/office/powerpoint/2010/main" val="27166736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Recorte de pantalla">
            <a:extLst>
              <a:ext uri="{FF2B5EF4-FFF2-40B4-BE49-F238E27FC236}">
                <a16:creationId xmlns:a16="http://schemas.microsoft.com/office/drawing/2014/main" xmlns="" id="{A5F4E4DD-0DA8-4608-A31A-28CDF8DCB1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0423" y="1771650"/>
            <a:ext cx="11358963" cy="6076949"/>
          </a:xfrm>
          <a:prstGeom prst="rect">
            <a:avLst/>
          </a:prstGeom>
        </p:spPr>
      </p:pic>
      <p:sp>
        <p:nvSpPr>
          <p:cNvPr id="2" name="1 Elipse"/>
          <p:cNvSpPr/>
          <p:nvPr/>
        </p:nvSpPr>
        <p:spPr>
          <a:xfrm>
            <a:off x="574103" y="3683142"/>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6" name="CuadroTexto 5">
            <a:extLst>
              <a:ext uri="{FF2B5EF4-FFF2-40B4-BE49-F238E27FC236}">
                <a16:creationId xmlns:a16="http://schemas.microsoft.com/office/drawing/2014/main" xmlns="" id="{F18FAD36-E220-4AC6-AEAA-114016FB218B}"/>
              </a:ext>
            </a:extLst>
          </p:cNvPr>
          <p:cNvSpPr txBox="1"/>
          <p:nvPr/>
        </p:nvSpPr>
        <p:spPr>
          <a:xfrm>
            <a:off x="499060" y="3759698"/>
            <a:ext cx="1064486" cy="830997"/>
          </a:xfrm>
          <a:prstGeom prst="rect">
            <a:avLst/>
          </a:prstGeom>
          <a:noFill/>
        </p:spPr>
        <p:txBody>
          <a:bodyPr wrap="square" rtlCol="0">
            <a:spAutoFit/>
          </a:bodyPr>
          <a:lstStyle/>
          <a:p>
            <a:pPr algn="ctr"/>
            <a:r>
              <a:rPr lang="es-ES" sz="4800" b="1" dirty="0"/>
              <a:t>III</a:t>
            </a:r>
          </a:p>
        </p:txBody>
      </p:sp>
      <p:sp>
        <p:nvSpPr>
          <p:cNvPr id="7" name="6 Rectángulo"/>
          <p:cNvSpPr/>
          <p:nvPr/>
        </p:nvSpPr>
        <p:spPr>
          <a:xfrm>
            <a:off x="3306147" y="7810499"/>
            <a:ext cx="6351691"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800" b="1" dirty="0">
                <a:solidFill>
                  <a:schemeClr val="tx1"/>
                </a:solidFill>
                <a:latin typeface="Arial Black" panose="020B0A04020102020204" pitchFamily="34" charset="0"/>
              </a:rPr>
              <a:t>SISTEMATIZACIÓN</a:t>
            </a:r>
          </a:p>
        </p:txBody>
      </p:sp>
    </p:spTree>
    <p:extLst>
      <p:ext uri="{BB962C8B-B14F-4D97-AF65-F5344CB8AC3E}">
        <p14:creationId xmlns:p14="http://schemas.microsoft.com/office/powerpoint/2010/main" val="2401447419"/>
      </p:ext>
    </p:extLst>
  </p:cSld>
  <p:clrMapOvr>
    <a:masterClrMapping/>
  </p:clrMapOvr>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131</TotalTime>
  <Words>610</Words>
  <Application>Microsoft Office PowerPoint</Application>
  <PresentationFormat>Personalizado</PresentationFormat>
  <Paragraphs>173</Paragraphs>
  <Slides>20</Slides>
  <Notes>0</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Tema de Office</vt:lpstr>
      <vt:lpstr>     EL  TRABAJO  DE  LOS  EQUIPOS  DE   SUPERVISIÓN  Y  DIRECCIÓN  Y  EL  PROCESO DE CONSTRUCCIÓN DE SUBJETIVIDADES  TALLER II  2017</vt:lpstr>
      <vt:lpstr> ESTRUCTURA DEL CONCURSO</vt:lpstr>
      <vt:lpstr>Presentación de PowerPoint</vt:lpstr>
      <vt:lpstr>INTERVENCIÓN (PROBLEMATIZAR)</vt:lpstr>
      <vt:lpstr>PROCESO DE ABSTRACCIÓN:  ordenamiento, clasificación, interpretación, conceptualización</vt:lpstr>
      <vt:lpstr>Presentación de PowerPoint</vt:lpstr>
      <vt:lpstr>LA REALIDAD RESPONDE</vt:lpstr>
      <vt:lpstr>Presentación de PowerPoint</vt:lpstr>
      <vt:lpstr>EL PUNTO DE VISTA CREA EL OBJETO Saussure (1967) en Bourdieu, Chamboredon y Passeron (1991)</vt:lpstr>
      <vt:lpstr>DISTINCIÓN: DESCRIPCIÓN Y PROBLEMATIZACIÓN</vt:lpstr>
      <vt:lpstr>RELACIÓN ENTRE TEMA Y EL PROBLEMATIZACIÓN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dc:creator>
  <cp:lastModifiedBy>Fabio</cp:lastModifiedBy>
  <cp:revision>24</cp:revision>
  <dcterms:created xsi:type="dcterms:W3CDTF">2017-08-22T14:25:58Z</dcterms:created>
  <dcterms:modified xsi:type="dcterms:W3CDTF">2017-08-29T19:19:59Z</dcterms:modified>
</cp:coreProperties>
</file>