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8" r:id="rId5"/>
    <p:sldId id="259" r:id="rId6"/>
    <p:sldId id="260" r:id="rId7"/>
    <p:sldId id="263" r:id="rId8"/>
    <p:sldId id="264" r:id="rId9"/>
    <p:sldId id="267" r:id="rId10"/>
    <p:sldId id="265" r:id="rId11"/>
  </p:sldIdLst>
  <p:sldSz cx="9906000" cy="6858000" type="A4"/>
  <p:notesSz cx="9144000" cy="6858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98" d="100"/>
          <a:sy n="98" d="100"/>
        </p:scale>
        <p:origin x="-966" y="7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18369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1511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57289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16085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62361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68177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87292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95779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80031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2242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93001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3885B-8129-4C12-862D-02D49ECE8793}" type="datetimeFigureOut">
              <a:rPr lang="es-AR" smtClean="0"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F5459-A6A0-4903-8485-8727F68262C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32326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136576" y="692696"/>
            <a:ext cx="77048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b="1" dirty="0" smtClean="0"/>
              <a:t>CONCURSO DE ASCENSO DE ANTECEDENTES, MÉRITOS Y OPOSICIÓN.</a:t>
            </a:r>
          </a:p>
          <a:p>
            <a:pPr algn="ctr"/>
            <a:r>
              <a:rPr lang="es-AR" sz="2800" b="1" dirty="0" smtClean="0"/>
              <a:t>CONVCATORIA AÑO 2016</a:t>
            </a:r>
          </a:p>
          <a:p>
            <a:pPr algn="ctr"/>
            <a:endParaRPr lang="es-AR" sz="2800" b="1" dirty="0"/>
          </a:p>
          <a:p>
            <a:pPr algn="ctr"/>
            <a:endParaRPr lang="es-AR" sz="2800" b="1" dirty="0" smtClean="0"/>
          </a:p>
          <a:p>
            <a:pPr algn="ctr"/>
            <a:r>
              <a:rPr lang="es-AR" sz="2800" b="1" dirty="0" smtClean="0"/>
              <a:t>DE LA ETAPA DE RESIDENCIA DE LA INSTANCIA DE OPOSICIÓN</a:t>
            </a:r>
          </a:p>
          <a:p>
            <a:pPr algn="ctr"/>
            <a:endParaRPr lang="es-AR" sz="2800" b="1" dirty="0"/>
          </a:p>
          <a:p>
            <a:pPr algn="ctr"/>
            <a:r>
              <a:rPr lang="es-AR" sz="2800" b="1" dirty="0" smtClean="0"/>
              <a:t>IMPLEMENTACIÓN DE LAS ACCIONES DE INTERVENCIÓN</a:t>
            </a:r>
          </a:p>
          <a:p>
            <a:pPr algn="ctr"/>
            <a:endParaRPr lang="es-AR" sz="2800" b="1" dirty="0"/>
          </a:p>
          <a:p>
            <a:pPr algn="ctr"/>
            <a:endParaRPr lang="es-AR" sz="2800" b="1" dirty="0"/>
          </a:p>
        </p:txBody>
      </p:sp>
    </p:spTree>
    <p:extLst>
      <p:ext uri="{BB962C8B-B14F-4D97-AF65-F5344CB8AC3E}">
        <p14:creationId xmlns:p14="http://schemas.microsoft.com/office/powerpoint/2010/main" val="7430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04528" y="1268760"/>
            <a:ext cx="2499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/>
              <a:t>ENFOQUE CUANTITAIVO</a:t>
            </a:r>
            <a:endParaRPr lang="es-AR" dirty="0"/>
          </a:p>
        </p:txBody>
      </p:sp>
      <p:sp>
        <p:nvSpPr>
          <p:cNvPr id="3" name="2 Rectángulo"/>
          <p:cNvSpPr/>
          <p:nvPr/>
        </p:nvSpPr>
        <p:spPr>
          <a:xfrm>
            <a:off x="6908545" y="1301569"/>
            <a:ext cx="24268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/>
              <a:t>ENFOQUE CUALITATIVO</a:t>
            </a:r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1856656" y="548680"/>
            <a:ext cx="6264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Abordaje de la realidad, situación, acontecimientos a través de..</a:t>
            </a:r>
            <a:endParaRPr lang="es-AR" dirty="0"/>
          </a:p>
        </p:txBody>
      </p:sp>
      <p:sp>
        <p:nvSpPr>
          <p:cNvPr id="5" name="4 Flecha abajo"/>
          <p:cNvSpPr/>
          <p:nvPr/>
        </p:nvSpPr>
        <p:spPr>
          <a:xfrm>
            <a:off x="2288704" y="918012"/>
            <a:ext cx="360040" cy="35074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Flecha abajo"/>
          <p:cNvSpPr/>
          <p:nvPr/>
        </p:nvSpPr>
        <p:spPr>
          <a:xfrm>
            <a:off x="7167773" y="903034"/>
            <a:ext cx="360040" cy="35074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Abrir llave"/>
          <p:cNvSpPr/>
          <p:nvPr/>
        </p:nvSpPr>
        <p:spPr>
          <a:xfrm rot="16200000">
            <a:off x="1802341" y="417149"/>
            <a:ext cx="303712" cy="2376266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Abrir llave"/>
          <p:cNvSpPr/>
          <p:nvPr/>
        </p:nvSpPr>
        <p:spPr>
          <a:xfrm rot="16200000">
            <a:off x="7970098" y="458315"/>
            <a:ext cx="303712" cy="2376266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9 Rectángulo"/>
          <p:cNvSpPr/>
          <p:nvPr/>
        </p:nvSpPr>
        <p:spPr>
          <a:xfrm>
            <a:off x="247895" y="1789948"/>
            <a:ext cx="34126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/>
              <a:t>La encuesta (cuestionario) como técnica de investigación </a:t>
            </a:r>
            <a:r>
              <a:rPr lang="es-AR" b="1" dirty="0" smtClean="0"/>
              <a:t>social. </a:t>
            </a:r>
            <a:r>
              <a:rPr lang="es-CR" sz="1200" dirty="0"/>
              <a:t>(</a:t>
            </a:r>
            <a:r>
              <a:rPr lang="es-CR" sz="1200" dirty="0" err="1"/>
              <a:t>Ander-Egg</a:t>
            </a:r>
            <a:r>
              <a:rPr lang="es-CR" sz="1200" dirty="0" smtClean="0"/>
              <a:t>, 2003)</a:t>
            </a:r>
            <a:endParaRPr lang="es-AR" sz="1200" dirty="0"/>
          </a:p>
        </p:txBody>
      </p:sp>
      <p:sp>
        <p:nvSpPr>
          <p:cNvPr id="11" name="10 Rectángulo"/>
          <p:cNvSpPr/>
          <p:nvPr/>
        </p:nvSpPr>
        <p:spPr>
          <a:xfrm>
            <a:off x="36003" y="2924944"/>
            <a:ext cx="4953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es-AR" dirty="0" smtClean="0"/>
              <a:t>-Preguntas </a:t>
            </a:r>
            <a:r>
              <a:rPr lang="es-AR" dirty="0"/>
              <a:t>cerradas o dicotómicas (“limitadas”): </a:t>
            </a:r>
            <a:r>
              <a:rPr lang="es-AR" dirty="0" smtClean="0"/>
              <a:t>Ej. </a:t>
            </a:r>
            <a:r>
              <a:rPr lang="es-AR" i="1" dirty="0"/>
              <a:t>¿Está Ud. de acuerdo con la política económica del gobierno nacional?</a:t>
            </a:r>
            <a:r>
              <a:rPr lang="es-AR" dirty="0"/>
              <a:t> 	</a:t>
            </a:r>
            <a:endParaRPr lang="es-AR" dirty="0" smtClean="0"/>
          </a:p>
          <a:p>
            <a:pPr lvl="0" algn="just"/>
            <a:r>
              <a:rPr lang="es-AR" dirty="0" smtClean="0"/>
              <a:t>Sí</a:t>
            </a:r>
            <a:r>
              <a:rPr lang="es-AR" dirty="0"/>
              <a:t>….No</a:t>
            </a:r>
            <a:r>
              <a:rPr lang="es-AR" dirty="0" smtClean="0"/>
              <a:t>…..No sabe…..</a:t>
            </a:r>
            <a:r>
              <a:rPr lang="es-AR" dirty="0"/>
              <a:t>No </a:t>
            </a:r>
            <a:r>
              <a:rPr lang="es-AR" dirty="0" smtClean="0"/>
              <a:t>contesta….</a:t>
            </a:r>
            <a:endParaRPr lang="es-AR" dirty="0"/>
          </a:p>
        </p:txBody>
      </p:sp>
      <p:sp>
        <p:nvSpPr>
          <p:cNvPr id="12" name="11 Flecha abajo"/>
          <p:cNvSpPr/>
          <p:nvPr/>
        </p:nvSpPr>
        <p:spPr>
          <a:xfrm>
            <a:off x="1830211" y="2501612"/>
            <a:ext cx="167253" cy="42333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3" name="12 Rectángulo"/>
          <p:cNvSpPr/>
          <p:nvPr/>
        </p:nvSpPr>
        <p:spPr>
          <a:xfrm>
            <a:off x="5169024" y="1800018"/>
            <a:ext cx="4736975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 smtClean="0"/>
              <a:t>-Entrevista </a:t>
            </a:r>
            <a:r>
              <a:rPr lang="es-AR" b="1" dirty="0"/>
              <a:t>como técnica de investigación </a:t>
            </a:r>
            <a:r>
              <a:rPr lang="es-AR" b="1" dirty="0" smtClean="0"/>
              <a:t>social. </a:t>
            </a:r>
            <a:r>
              <a:rPr lang="es-AR" dirty="0" smtClean="0"/>
              <a:t>Busca lograr </a:t>
            </a:r>
            <a:r>
              <a:rPr lang="es-AR" dirty="0"/>
              <a:t>respuestas válidas y fiables acerca de aquello que se quiere conocer</a:t>
            </a:r>
            <a:r>
              <a:rPr lang="es-AR" dirty="0" smtClean="0"/>
              <a:t>.</a:t>
            </a:r>
          </a:p>
          <a:p>
            <a:endParaRPr lang="es-AR" b="1" dirty="0" smtClean="0"/>
          </a:p>
          <a:p>
            <a:pPr lvl="0"/>
            <a:r>
              <a:rPr lang="es-AR" dirty="0" smtClean="0"/>
              <a:t>-Entrevista </a:t>
            </a:r>
            <a:r>
              <a:rPr lang="es-AR" dirty="0"/>
              <a:t>estructurada (formal o estandarizada</a:t>
            </a:r>
            <a:r>
              <a:rPr lang="es-AR" dirty="0" smtClean="0"/>
              <a:t>): Se </a:t>
            </a:r>
            <a:r>
              <a:rPr lang="es-AR" dirty="0"/>
              <a:t>realiza sobre la base de un formulario, a través de una lista de preguntas establecidas con </a:t>
            </a:r>
            <a:r>
              <a:rPr lang="es-AR" dirty="0" smtClean="0"/>
              <a:t>anterioridad.</a:t>
            </a:r>
          </a:p>
          <a:p>
            <a:pPr lvl="0"/>
            <a:endParaRPr lang="es-AR" dirty="0"/>
          </a:p>
          <a:p>
            <a:pPr lvl="0"/>
            <a:r>
              <a:rPr lang="es-AR" dirty="0" smtClean="0"/>
              <a:t>-Entrevista </a:t>
            </a:r>
            <a:r>
              <a:rPr lang="es-AR" dirty="0" err="1"/>
              <a:t>semiestructurada</a:t>
            </a:r>
            <a:r>
              <a:rPr lang="es-AR" dirty="0"/>
              <a:t> (o basada en una guión</a:t>
            </a:r>
            <a:r>
              <a:rPr lang="es-AR" dirty="0" smtClean="0"/>
              <a:t>): Guión </a:t>
            </a:r>
            <a:r>
              <a:rPr lang="es-AR" dirty="0"/>
              <a:t>de temas y objetivos que se consideran relevantes para los propósitos de la investigación</a:t>
            </a:r>
            <a:r>
              <a:rPr lang="es-AR" dirty="0" smtClean="0"/>
              <a:t>.</a:t>
            </a:r>
          </a:p>
          <a:p>
            <a:pPr lvl="0"/>
            <a:endParaRPr lang="es-AR" dirty="0"/>
          </a:p>
          <a:p>
            <a:pPr lvl="0"/>
            <a:r>
              <a:rPr lang="es-AR" dirty="0" smtClean="0"/>
              <a:t>-Entrevista </a:t>
            </a:r>
            <a:r>
              <a:rPr lang="es-AR" dirty="0"/>
              <a:t>libre o no estructurada </a:t>
            </a:r>
            <a:r>
              <a:rPr lang="es-AR" dirty="0" smtClean="0"/>
              <a:t>(</a:t>
            </a:r>
            <a:r>
              <a:rPr lang="es-AR" sz="1400" dirty="0" smtClean="0"/>
              <a:t>entrevista </a:t>
            </a:r>
            <a:r>
              <a:rPr lang="es-AR" sz="1400" dirty="0"/>
              <a:t>extensiva):</a:t>
            </a:r>
          </a:p>
          <a:p>
            <a:endParaRPr lang="es-AR" b="1" dirty="0" smtClean="0"/>
          </a:p>
          <a:p>
            <a:r>
              <a:rPr lang="es-AR" b="1" dirty="0" smtClean="0"/>
              <a:t>-Observación </a:t>
            </a:r>
            <a:r>
              <a:rPr lang="es-CR" dirty="0" smtClean="0"/>
              <a:t>(</a:t>
            </a:r>
            <a:r>
              <a:rPr lang="es-CR" sz="1200" dirty="0" smtClean="0"/>
              <a:t>Ander-Egg,2003)</a:t>
            </a:r>
          </a:p>
        </p:txBody>
      </p:sp>
    </p:spTree>
    <p:extLst>
      <p:ext uri="{BB962C8B-B14F-4D97-AF65-F5344CB8AC3E}">
        <p14:creationId xmlns:p14="http://schemas.microsoft.com/office/powerpoint/2010/main" val="355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480" y="260648"/>
            <a:ext cx="9439049" cy="864096"/>
          </a:xfr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6200000" scaled="1"/>
            <a:tileRect/>
          </a:gradFill>
          <a:ln w="31750">
            <a:solidFill>
              <a:srgbClr val="0070C0"/>
            </a:solidFill>
          </a:ln>
        </p:spPr>
        <p:txBody>
          <a:bodyPr>
            <a:noAutofit/>
          </a:bodyPr>
          <a:lstStyle/>
          <a:p>
            <a:pPr algn="r"/>
            <a:r>
              <a:rPr lang="es-AR" sz="3200" b="1" dirty="0" smtClean="0"/>
              <a:t>La </a:t>
            </a:r>
            <a:r>
              <a:rPr lang="es-AR" sz="3200" b="1" u="sng" dirty="0" smtClean="0"/>
              <a:t>observación</a:t>
            </a:r>
            <a:r>
              <a:rPr lang="es-AR" sz="3200" b="1" dirty="0" smtClean="0"/>
              <a:t> como técnica </a:t>
            </a:r>
            <a:r>
              <a:rPr lang="es-CR" sz="2400" dirty="0" smtClean="0"/>
              <a:t>(</a:t>
            </a:r>
            <a:r>
              <a:rPr lang="es-CR" sz="2400" dirty="0"/>
              <a:t>Ander-Egg, Ezequiel)</a:t>
            </a:r>
            <a:endParaRPr lang="es-AR" sz="32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6463" y="1268760"/>
            <a:ext cx="9595066" cy="259228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2800" dirty="0" smtClean="0"/>
              <a:t>(…) hace referencia a la acción de advertir, examinar (…) la existencia de cosas, hechos o acontecimientos mediante el empleo de los sentidos.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2800" dirty="0" smtClean="0"/>
              <a:t>(…) es el modo “</a:t>
            </a:r>
            <a:r>
              <a:rPr lang="es-AR" sz="2800" i="1" dirty="0" smtClean="0"/>
              <a:t>natural</a:t>
            </a:r>
            <a:r>
              <a:rPr lang="es-AR" sz="2800" dirty="0" smtClean="0"/>
              <a:t>” de adquirir conocimientos.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2800" dirty="0"/>
              <a:t> </a:t>
            </a:r>
            <a:r>
              <a:rPr lang="es-AR" sz="2800" dirty="0" smtClean="0"/>
              <a:t>(…) como procedimiento utilizado en el registro.</a:t>
            </a:r>
          </a:p>
        </p:txBody>
      </p:sp>
      <p:sp>
        <p:nvSpPr>
          <p:cNvPr id="4" name="CuadroTexto 4"/>
          <p:cNvSpPr txBox="1"/>
          <p:nvPr/>
        </p:nvSpPr>
        <p:spPr>
          <a:xfrm>
            <a:off x="194471" y="3990544"/>
            <a:ext cx="9595066" cy="181588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800" dirty="0" smtClean="0"/>
              <a:t>“</a:t>
            </a:r>
            <a:r>
              <a:rPr lang="es-AR" sz="2800" i="1" dirty="0" smtClean="0"/>
              <a:t>La observación </a:t>
            </a:r>
            <a:r>
              <a:rPr lang="es-AR" sz="2800" i="1" dirty="0"/>
              <a:t>[</a:t>
            </a:r>
            <a:r>
              <a:rPr lang="es-AR" sz="2800" i="1" dirty="0" smtClean="0"/>
              <a:t>como técnica] es búsqueda deliberada, llevada con cuidado y premeditación, en contraste con las percepciones casuales, y en gran parte pasivas, de la vida cotidiana</a:t>
            </a:r>
            <a:r>
              <a:rPr lang="es-AR" sz="2800" dirty="0" smtClean="0"/>
              <a:t>”.</a:t>
            </a:r>
          </a:p>
          <a:p>
            <a:pPr algn="r"/>
            <a:r>
              <a:rPr lang="es-AR" sz="2800" dirty="0" smtClean="0"/>
              <a:t>Abraham Kaplan</a:t>
            </a:r>
            <a:endParaRPr lang="es-AR" sz="2800" dirty="0"/>
          </a:p>
        </p:txBody>
      </p:sp>
      <p:sp>
        <p:nvSpPr>
          <p:cNvPr id="5" name="Flecha abajo 7"/>
          <p:cNvSpPr/>
          <p:nvPr/>
        </p:nvSpPr>
        <p:spPr>
          <a:xfrm>
            <a:off x="4823941" y="6266448"/>
            <a:ext cx="546061" cy="4680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8460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4471" y="260648"/>
            <a:ext cx="9439049" cy="648072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AR" sz="2400" dirty="0" smtClean="0"/>
              <a:t>(…) se usan los </a:t>
            </a:r>
            <a:r>
              <a:rPr lang="es-AR" sz="2400" i="1" u="sng" dirty="0" smtClean="0"/>
              <a:t>sentidos</a:t>
            </a:r>
            <a:r>
              <a:rPr lang="es-AR" sz="2400" dirty="0" smtClean="0"/>
              <a:t> (la vista y el oído) para observar hechos y realidades presentes (…) en el </a:t>
            </a:r>
            <a:r>
              <a:rPr lang="es-AR" sz="2400" i="1" u="sng" dirty="0" smtClean="0"/>
              <a:t>contexto</a:t>
            </a:r>
            <a:r>
              <a:rPr lang="es-AR" sz="2400" dirty="0" smtClean="0"/>
              <a:t> </a:t>
            </a:r>
            <a:r>
              <a:rPr lang="es-AR" sz="2400" i="1" dirty="0" smtClean="0"/>
              <a:t>(in situ)</a:t>
            </a:r>
            <a:r>
              <a:rPr lang="es-AR" sz="2400" dirty="0" smtClean="0"/>
              <a:t> donde se desarrollan (…).</a:t>
            </a:r>
          </a:p>
          <a:p>
            <a:pPr algn="just"/>
            <a:r>
              <a:rPr lang="es-AR" sz="2400" dirty="0"/>
              <a:t> </a:t>
            </a:r>
            <a:r>
              <a:rPr lang="es-AR" sz="2400" dirty="0" smtClean="0"/>
              <a:t>(…) sólo es útil si es utilizada de manera </a:t>
            </a:r>
            <a:r>
              <a:rPr lang="es-AR" sz="2400" i="1" u="sng" dirty="0" smtClean="0"/>
              <a:t>sistemática</a:t>
            </a:r>
            <a:r>
              <a:rPr lang="es-AR" sz="2400" dirty="0" smtClean="0"/>
              <a:t> y </a:t>
            </a:r>
            <a:r>
              <a:rPr lang="es-AR" sz="2400" i="1" u="sng" dirty="0" smtClean="0"/>
              <a:t>controlada</a:t>
            </a:r>
            <a:r>
              <a:rPr lang="es-AR" sz="2400" dirty="0" smtClean="0"/>
              <a:t> (es decir, “intencionada” e “ilustrada”) Por ejemplo: la Planilla de Observación (Res 723-SE-18).</a:t>
            </a:r>
          </a:p>
          <a:p>
            <a:pPr algn="just"/>
            <a:r>
              <a:rPr lang="es-AR" sz="2400" dirty="0"/>
              <a:t> </a:t>
            </a:r>
            <a:r>
              <a:rPr lang="es-AR" sz="2400" dirty="0" smtClean="0"/>
              <a:t>Tiene que tener un objetivo bien definido, relacionado con los propósitos generales del trabajo o como forma de contrastación (</a:t>
            </a:r>
            <a:r>
              <a:rPr lang="es-AR" sz="2400" i="1" dirty="0" smtClean="0"/>
              <a:t>teoría – empírea/realidad</a:t>
            </a:r>
            <a:r>
              <a:rPr lang="es-AR" sz="2400" dirty="0" smtClean="0"/>
              <a:t>) con la información obtenida por otros procedimientos (encuesta y entrevista).</a:t>
            </a:r>
          </a:p>
          <a:p>
            <a:pPr marL="0" indent="0" algn="just">
              <a:buNone/>
            </a:pPr>
            <a:endParaRPr lang="es-AR" sz="2400" b="1" i="1" dirty="0" smtClean="0"/>
          </a:p>
          <a:p>
            <a:pPr marL="0" indent="0" algn="just">
              <a:buNone/>
            </a:pPr>
            <a:r>
              <a:rPr lang="es-AR" sz="2400" b="1" i="1" dirty="0" smtClean="0"/>
              <a:t>Elementos</a:t>
            </a:r>
            <a:r>
              <a:rPr lang="es-AR" sz="2400" dirty="0" smtClean="0"/>
              <a:t>:</a:t>
            </a:r>
            <a:endParaRPr lang="es-AR" dirty="0"/>
          </a:p>
          <a:p>
            <a:pPr lvl="4" algn="just"/>
            <a:r>
              <a:rPr lang="es-AR" sz="2400" dirty="0" smtClean="0"/>
              <a:t>El </a:t>
            </a:r>
            <a:r>
              <a:rPr lang="es-AR" sz="2400" i="1" u="sng" dirty="0" smtClean="0"/>
              <a:t>sujeto</a:t>
            </a:r>
            <a:r>
              <a:rPr lang="es-AR" sz="2400" dirty="0" smtClean="0"/>
              <a:t> observador/</a:t>
            </a:r>
            <a:r>
              <a:rPr lang="es-AR" sz="2400" dirty="0" err="1" smtClean="0"/>
              <a:t>conceptuador</a:t>
            </a:r>
            <a:endParaRPr lang="es-AR" sz="2400" dirty="0" smtClean="0"/>
          </a:p>
          <a:p>
            <a:pPr lvl="4" algn="just"/>
            <a:r>
              <a:rPr lang="es-AR" sz="2400" dirty="0" smtClean="0"/>
              <a:t>El </a:t>
            </a:r>
            <a:r>
              <a:rPr lang="es-AR" sz="2400" i="1" u="sng" dirty="0" smtClean="0"/>
              <a:t>objeto</a:t>
            </a:r>
            <a:r>
              <a:rPr lang="es-AR" sz="2400" dirty="0" smtClean="0"/>
              <a:t> observado/conceptuado</a:t>
            </a:r>
          </a:p>
          <a:p>
            <a:pPr lvl="4" algn="just"/>
            <a:r>
              <a:rPr lang="es-AR" sz="2400" dirty="0" smtClean="0"/>
              <a:t>El </a:t>
            </a:r>
            <a:r>
              <a:rPr lang="es-AR" sz="2400" i="1" u="sng" dirty="0" smtClean="0"/>
              <a:t>contenido</a:t>
            </a:r>
            <a:r>
              <a:rPr lang="es-AR" sz="2400" dirty="0" smtClean="0"/>
              <a:t> de la observación</a:t>
            </a:r>
          </a:p>
          <a:p>
            <a:pPr lvl="4" algn="just"/>
            <a:r>
              <a:rPr lang="es-AR" sz="2400" dirty="0" smtClean="0"/>
              <a:t>Los </a:t>
            </a:r>
            <a:r>
              <a:rPr lang="es-AR" sz="2400" i="1" u="sng" dirty="0" smtClean="0"/>
              <a:t>objetivos</a:t>
            </a:r>
            <a:r>
              <a:rPr lang="es-AR" sz="2400" dirty="0" smtClean="0"/>
              <a:t> de la observación</a:t>
            </a:r>
          </a:p>
          <a:p>
            <a:pPr lvl="4" algn="just"/>
            <a:r>
              <a:rPr lang="es-AR" sz="2400" dirty="0" smtClean="0"/>
              <a:t>El </a:t>
            </a:r>
            <a:r>
              <a:rPr lang="es-AR" sz="2400" i="1" u="sng" dirty="0" smtClean="0"/>
              <a:t>ambiente</a:t>
            </a:r>
            <a:r>
              <a:rPr lang="es-AR" sz="2400" dirty="0" smtClean="0"/>
              <a:t> (…) donde se dan los hechos observados</a:t>
            </a:r>
          </a:p>
          <a:p>
            <a:pPr lvl="4" algn="just"/>
            <a:r>
              <a:rPr lang="es-AR" sz="2400" dirty="0" smtClean="0"/>
              <a:t>Los </a:t>
            </a:r>
            <a:r>
              <a:rPr lang="es-AR" sz="2400" i="1" u="sng" dirty="0" smtClean="0"/>
              <a:t>medios</a:t>
            </a:r>
            <a:r>
              <a:rPr lang="es-AR" sz="2400" dirty="0" smtClean="0"/>
              <a:t> que utiliza el observación</a:t>
            </a:r>
          </a:p>
          <a:p>
            <a:pPr lvl="4" algn="just"/>
            <a:r>
              <a:rPr lang="es-AR" sz="2400" dirty="0" smtClean="0"/>
              <a:t>Los </a:t>
            </a:r>
            <a:r>
              <a:rPr lang="es-AR" sz="2400" i="1" u="sng" dirty="0" smtClean="0"/>
              <a:t>instrumentos</a:t>
            </a:r>
            <a:r>
              <a:rPr lang="es-AR" sz="2400" dirty="0" smtClean="0"/>
              <a:t> para el registro de las observaciones</a:t>
            </a:r>
          </a:p>
          <a:p>
            <a:pPr lvl="4" algn="just"/>
            <a:r>
              <a:rPr lang="es-AR" sz="2400" dirty="0" smtClean="0"/>
              <a:t>El </a:t>
            </a:r>
            <a:r>
              <a:rPr lang="es-AR" sz="2400" i="1" u="sng" dirty="0" smtClean="0"/>
              <a:t>marco</a:t>
            </a:r>
            <a:r>
              <a:rPr lang="es-AR" sz="2400" dirty="0" smtClean="0"/>
              <a:t> </a:t>
            </a:r>
            <a:r>
              <a:rPr lang="es-AR" sz="2400" i="1" u="sng" dirty="0" smtClean="0"/>
              <a:t>teórico</a:t>
            </a:r>
          </a:p>
          <a:p>
            <a:pPr lvl="4" algn="just"/>
            <a:r>
              <a:rPr lang="es-AR" sz="2400" dirty="0" smtClean="0"/>
              <a:t>El </a:t>
            </a:r>
            <a:r>
              <a:rPr lang="es-AR" sz="2400" i="1" u="sng" dirty="0" smtClean="0"/>
              <a:t>análisis</a:t>
            </a:r>
            <a:r>
              <a:rPr lang="es-AR" sz="2400" dirty="0" smtClean="0"/>
              <a:t> e </a:t>
            </a:r>
            <a:r>
              <a:rPr lang="es-AR" sz="2400" i="1" u="sng" dirty="0" smtClean="0"/>
              <a:t>interpretación</a:t>
            </a:r>
            <a:r>
              <a:rPr lang="es-AR" sz="2400" dirty="0" smtClean="0"/>
              <a:t> de los hechos observados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94471" y="3140968"/>
            <a:ext cx="9439049" cy="3600400"/>
          </a:xfrm>
          <a:prstGeom prst="rect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cxnSp>
        <p:nvCxnSpPr>
          <p:cNvPr id="5" name="4 Conector recto"/>
          <p:cNvCxnSpPr/>
          <p:nvPr/>
        </p:nvCxnSpPr>
        <p:spPr>
          <a:xfrm>
            <a:off x="194471" y="3501008"/>
            <a:ext cx="9439049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203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2"/>
          <p:cNvSpPr>
            <a:spLocks noGrp="1"/>
          </p:cNvSpPr>
          <p:nvPr>
            <p:ph idx="1"/>
          </p:nvPr>
        </p:nvSpPr>
        <p:spPr>
          <a:xfrm>
            <a:off x="272480" y="116632"/>
            <a:ext cx="9439049" cy="6480720"/>
          </a:xfrm>
          <a:ln w="31750"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AR" sz="3200" b="1" i="1" dirty="0" smtClean="0"/>
              <a:t>Requisitos:</a:t>
            </a:r>
            <a:endParaRPr lang="es-AR" sz="1400" b="1" i="1" dirty="0" smtClean="0"/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3200" dirty="0" smtClean="0"/>
              <a:t>Establecer los aspectos («contenidos») que se quieren observar (</a:t>
            </a:r>
            <a:r>
              <a:rPr lang="es-AR" sz="3200" b="1" dirty="0" smtClean="0"/>
              <a:t>guía de observación o la Planilla de Observación</a:t>
            </a:r>
            <a:r>
              <a:rPr lang="es-AR" sz="3200" dirty="0" smtClean="0"/>
              <a:t>).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3200" dirty="0" smtClean="0"/>
              <a:t>Los aspectos observados deben ser </a:t>
            </a:r>
            <a:r>
              <a:rPr lang="es-AR" sz="3200" b="1" dirty="0" smtClean="0"/>
              <a:t>contextualizados (SE – Problematización)</a:t>
            </a:r>
            <a:r>
              <a:rPr lang="es-AR" sz="3200" dirty="0" smtClean="0"/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3200" dirty="0" smtClean="0"/>
              <a:t>Necesita tener el docente concursante claro </a:t>
            </a:r>
            <a:r>
              <a:rPr lang="es-AR" sz="3200" i="1" dirty="0" smtClean="0"/>
              <a:t>su </a:t>
            </a:r>
            <a:r>
              <a:rPr lang="es-AR" sz="3200" b="1" dirty="0" smtClean="0"/>
              <a:t>marco teórico referencial (las categorías)</a:t>
            </a:r>
            <a:r>
              <a:rPr lang="es-AR" sz="3200" dirty="0" smtClean="0"/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3200" dirty="0" smtClean="0"/>
              <a:t>Determinar los instrumentos (el diario, el cuaderno de notas, los cuadros o </a:t>
            </a:r>
            <a:r>
              <a:rPr lang="es-AR" sz="3200" b="1" dirty="0" smtClean="0"/>
              <a:t>planillas de observación</a:t>
            </a:r>
            <a:r>
              <a:rPr lang="es-AR" sz="3200" dirty="0" smtClean="0"/>
              <a:t>, los dispositivos digitales de registro).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AR" sz="3200" dirty="0" smtClean="0"/>
              <a:t>Orientada a resolver problemas prácticos.</a:t>
            </a:r>
            <a:endParaRPr lang="es-AR" sz="3200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272480" y="620688"/>
            <a:ext cx="9439049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828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2"/>
          <p:cNvSpPr>
            <a:spLocks noGrp="1"/>
          </p:cNvSpPr>
          <p:nvPr>
            <p:ph idx="1"/>
          </p:nvPr>
        </p:nvSpPr>
        <p:spPr>
          <a:xfrm>
            <a:off x="272480" y="116632"/>
            <a:ext cx="9439049" cy="6552728"/>
          </a:xfrm>
          <a:ln w="31750"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AR" sz="2700" b="1" i="1" dirty="0" smtClean="0"/>
              <a:t>Modalidades de la observación:</a:t>
            </a:r>
          </a:p>
          <a:p>
            <a:pPr marL="0" indent="0" algn="just">
              <a:buNone/>
            </a:pPr>
            <a:r>
              <a:rPr lang="es-AR" sz="2700" b="1" dirty="0" smtClean="0"/>
              <a:t>Según los medios utilizados para el relevamiento y la sistematización de lo observado:</a:t>
            </a:r>
          </a:p>
          <a:p>
            <a:pPr algn="just"/>
            <a:r>
              <a:rPr lang="es-AR" sz="2700" dirty="0" smtClean="0"/>
              <a:t>Observación no estructurada o libre (asistemática);</a:t>
            </a:r>
          </a:p>
          <a:p>
            <a:pPr algn="just"/>
            <a:r>
              <a:rPr lang="es-AR" sz="2700" dirty="0" smtClean="0"/>
              <a:t>Observación estructurada o estandarizada (sistemática)</a:t>
            </a:r>
          </a:p>
          <a:p>
            <a:pPr marL="0" indent="0" algn="just">
              <a:buNone/>
            </a:pPr>
            <a:r>
              <a:rPr lang="es-AR" sz="2700" b="1" dirty="0" smtClean="0"/>
              <a:t>Según papel o modo de participación del observador:</a:t>
            </a:r>
          </a:p>
          <a:p>
            <a:pPr algn="just"/>
            <a:r>
              <a:rPr lang="es-AR" sz="2700" dirty="0" smtClean="0"/>
              <a:t>Observación no participante;</a:t>
            </a:r>
          </a:p>
          <a:p>
            <a:pPr algn="just"/>
            <a:r>
              <a:rPr lang="es-AR" sz="2700" dirty="0" smtClean="0"/>
              <a:t>Observación participante o “etnográfica”(natural o artificial)</a:t>
            </a:r>
          </a:p>
          <a:p>
            <a:pPr marL="0" indent="0" algn="just">
              <a:buNone/>
            </a:pPr>
            <a:r>
              <a:rPr lang="es-AR" sz="2700" b="1" dirty="0" smtClean="0"/>
              <a:t>Según el número de observadores:</a:t>
            </a:r>
          </a:p>
          <a:p>
            <a:pPr algn="just">
              <a:spcBef>
                <a:spcPts val="0"/>
              </a:spcBef>
            </a:pPr>
            <a:r>
              <a:rPr lang="es-AR" sz="2700" dirty="0" smtClean="0"/>
              <a:t>Observación individual;</a:t>
            </a:r>
          </a:p>
          <a:p>
            <a:pPr algn="just">
              <a:spcBef>
                <a:spcPts val="0"/>
              </a:spcBef>
            </a:pPr>
            <a:r>
              <a:rPr lang="es-AR" sz="2700" dirty="0" smtClean="0"/>
              <a:t>Observación en equipo o colectiva.</a:t>
            </a:r>
          </a:p>
          <a:p>
            <a:pPr marL="0" indent="0" algn="just">
              <a:buNone/>
            </a:pPr>
            <a:r>
              <a:rPr lang="es-AR" sz="2700" b="1" dirty="0" smtClean="0"/>
              <a:t>Según el lugar donde se realiza:</a:t>
            </a:r>
          </a:p>
          <a:p>
            <a:pPr algn="just">
              <a:spcBef>
                <a:spcPts val="0"/>
              </a:spcBef>
            </a:pPr>
            <a:r>
              <a:rPr lang="es-AR" sz="2700" dirty="0" smtClean="0"/>
              <a:t>Observación en situaciones naturales de la vida cotidiana;</a:t>
            </a:r>
          </a:p>
          <a:p>
            <a:pPr algn="just">
              <a:spcBef>
                <a:spcPts val="0"/>
              </a:spcBef>
            </a:pPr>
            <a:r>
              <a:rPr lang="es-AR" sz="2700" dirty="0" smtClean="0"/>
              <a:t>Observación efectuada en laboratorio.</a:t>
            </a:r>
            <a:endParaRPr lang="es-AR" sz="2700" dirty="0"/>
          </a:p>
        </p:txBody>
      </p:sp>
      <p:cxnSp>
        <p:nvCxnSpPr>
          <p:cNvPr id="6" name="5 Conector recto"/>
          <p:cNvCxnSpPr/>
          <p:nvPr/>
        </p:nvCxnSpPr>
        <p:spPr>
          <a:xfrm>
            <a:off x="272480" y="2492896"/>
            <a:ext cx="9439049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>
            <a:off x="272478" y="4005064"/>
            <a:ext cx="9439049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272479" y="5301208"/>
            <a:ext cx="9439049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272480" y="548680"/>
            <a:ext cx="9439049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03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591072" y="36387"/>
            <a:ext cx="640871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AR" dirty="0" smtClean="0"/>
              <a:t>EJEMPLO DE SISTEMATIZACIÓN DE LA OBSERVACIÓN</a:t>
            </a:r>
          </a:p>
          <a:p>
            <a:r>
              <a:rPr lang="es-AR" dirty="0" smtClean="0"/>
              <a:t>(Preparación, Observación propiamente dicha y de posterioridad</a:t>
            </a:r>
            <a:endParaRPr lang="es-AR" dirty="0"/>
          </a:p>
        </p:txBody>
      </p:sp>
      <p:sp>
        <p:nvSpPr>
          <p:cNvPr id="4" name="3 Rectángulo"/>
          <p:cNvSpPr/>
          <p:nvPr/>
        </p:nvSpPr>
        <p:spPr>
          <a:xfrm>
            <a:off x="29165" y="1124744"/>
            <a:ext cx="9816123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s-AR" dirty="0"/>
          </a:p>
          <a:p>
            <a:pPr marL="514350" indent="-514350">
              <a:buAutoNum type="arabicParenR"/>
            </a:pPr>
            <a:r>
              <a:rPr lang="es-AR" dirty="0"/>
              <a:t>DE PREPARACIÓN: </a:t>
            </a:r>
            <a:endParaRPr lang="es-AR" dirty="0" smtClean="0"/>
          </a:p>
          <a:p>
            <a:r>
              <a:rPr lang="es-AR" dirty="0"/>
              <a:t>	</a:t>
            </a:r>
            <a:r>
              <a:rPr lang="es-AR" dirty="0" smtClean="0"/>
              <a:t>-Leer de manera continua la situación educativa y su problematización.</a:t>
            </a:r>
          </a:p>
          <a:p>
            <a:r>
              <a:rPr lang="es-AR" dirty="0"/>
              <a:t>	</a:t>
            </a:r>
            <a:r>
              <a:rPr lang="es-AR" dirty="0" smtClean="0"/>
              <a:t>-Leer la línea de acción y bajo su luz poder asociar ideas, acciones establecidas en la/s misma/s</a:t>
            </a:r>
          </a:p>
          <a:p>
            <a:r>
              <a:rPr lang="es-AR" dirty="0"/>
              <a:t>	</a:t>
            </a:r>
            <a:r>
              <a:rPr lang="es-AR" dirty="0" smtClean="0"/>
              <a:t>-Seleccionar Unidades de Análisis (Cuerpo Directivo, y/o docente).</a:t>
            </a:r>
          </a:p>
          <a:p>
            <a:r>
              <a:rPr lang="es-AR" dirty="0"/>
              <a:t>	</a:t>
            </a:r>
            <a:r>
              <a:rPr lang="es-AR" dirty="0" smtClean="0"/>
              <a:t>-Proveerse de instrumentos de observación (soporte papel, digital, fílmico, entre otros).</a:t>
            </a:r>
          </a:p>
          <a:p>
            <a:endParaRPr lang="es-AR" dirty="0" smtClean="0"/>
          </a:p>
          <a:p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29166" y="4149080"/>
            <a:ext cx="9876834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AutoNum type="arabicParenR" startAt="2"/>
            </a:pPr>
            <a:r>
              <a:rPr lang="es-AR" dirty="0"/>
              <a:t>DE OBSERVACIÓN PROPIAMENTE DICHO: SE REGISTRA TOMANDO NOTAS AYUDADO POR LAS  </a:t>
            </a:r>
          </a:p>
          <a:p>
            <a:r>
              <a:rPr lang="es-AR" dirty="0"/>
              <a:t>       DIVERSAS  FORMAS:</a:t>
            </a:r>
          </a:p>
          <a:p>
            <a:r>
              <a:rPr lang="es-AR" dirty="0"/>
              <a:t>	-Acercarse a territorio o campo de abordaje donde se ubica nuestra situación educativa     	(Establecimiento educativo, aula, patio, entre otros)</a:t>
            </a:r>
          </a:p>
          <a:p>
            <a:r>
              <a:rPr lang="es-AR" dirty="0"/>
              <a:t>	-Abordaje de la situación educativa a la luz de la/s línea/s educativas.</a:t>
            </a:r>
          </a:p>
          <a:p>
            <a:r>
              <a:rPr lang="es-AR" dirty="0"/>
              <a:t>	-Ingreso y ubicación en lugares estratégicos (espacio/s) donde se desarrolla la observación.</a:t>
            </a:r>
          </a:p>
          <a:p>
            <a:r>
              <a:rPr lang="es-AR" dirty="0"/>
              <a:t>	-Puesta en marcha de la observación y registro  (escrito) de la misma teniendo en cuenta la</a:t>
            </a:r>
          </a:p>
          <a:p>
            <a:r>
              <a:rPr lang="es-AR" dirty="0"/>
              <a:t>	 situación educativa, la problematización de la misma.</a:t>
            </a:r>
          </a:p>
        </p:txBody>
      </p:sp>
    </p:spTree>
    <p:extLst>
      <p:ext uri="{BB962C8B-B14F-4D97-AF65-F5344CB8AC3E}">
        <p14:creationId xmlns:p14="http://schemas.microsoft.com/office/powerpoint/2010/main" val="368307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9332164"/>
              </p:ext>
            </p:extLst>
          </p:nvPr>
        </p:nvGraphicFramePr>
        <p:xfrm>
          <a:off x="128464" y="764704"/>
          <a:ext cx="9649072" cy="5904656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1725855">
                  <a:extLst>
                    <a:ext uri="{9D8B030D-6E8A-4147-A177-3AD203B41FA5}">
                      <a16:colId xmlns="" xmlns:a16="http://schemas.microsoft.com/office/drawing/2014/main" val="3452660411"/>
                    </a:ext>
                  </a:extLst>
                </a:gridCol>
                <a:gridCol w="1031022">
                  <a:extLst>
                    <a:ext uri="{9D8B030D-6E8A-4147-A177-3AD203B41FA5}">
                      <a16:colId xmlns="" xmlns:a16="http://schemas.microsoft.com/office/drawing/2014/main" val="2272761110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2653778777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1111753832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3524431365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3105141723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4095232188"/>
                    </a:ext>
                  </a:extLst>
                </a:gridCol>
              </a:tblGrid>
              <a:tr h="41143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200" u="none" strike="noStrike" dirty="0">
                          <a:solidFill>
                            <a:schemeClr val="tx1"/>
                          </a:solidFill>
                          <a:effectLst/>
                        </a:rPr>
                        <a:t>DISPOSICIÓN DE LA TAREA EN TIEMPO Y ESPACIO (HORA Y LUGAR)</a:t>
                      </a:r>
                      <a:endParaRPr lang="es-MX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solidFill>
                            <a:schemeClr val="tx1"/>
                          </a:solidFill>
                          <a:effectLst/>
                        </a:rPr>
                        <a:t>CONTENIDOS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solidFill>
                            <a:schemeClr val="tx1"/>
                          </a:solidFill>
                          <a:effectLst/>
                        </a:rPr>
                        <a:t>SUJETOS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200" u="none" strike="noStrike">
                          <a:solidFill>
                            <a:schemeClr val="tx1"/>
                          </a:solidFill>
                          <a:effectLst/>
                        </a:rPr>
                        <a:t>PERCEPCIONES EN RELACIÓN AL DESARROLLO DE LA LINEA DE ACCIÓN</a:t>
                      </a:r>
                      <a:endParaRPr lang="es-MX" sz="12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67225647"/>
                  </a:ext>
                </a:extLst>
              </a:tr>
              <a:tr h="5685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CURRICULAR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INSTITUCIONAL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DEL TRABAJO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ASPIRANTES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PARTICIPANTES (COLECTIVO DOCENTE)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2304934"/>
                  </a:ext>
                </a:extLst>
              </a:tr>
              <a:tr h="492467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-Visita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a la Escuela Martín Jaime.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-Día jueves de 14 a 15:30 </a:t>
                      </a:r>
                      <a:r>
                        <a:rPr lang="es-MX" sz="1400" u="none" strike="noStrike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hs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-Espacio: Aulas de la Unidad Pedagógica,. </a:t>
                      </a:r>
                      <a:r>
                        <a:rPr lang="es-MX" sz="1400" b="1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Agrupamientos, 1° y 2° ciclo, </a:t>
                      </a:r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-Tareas realizadas: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Visita, ingreso al aula y observación en la hora de ciencia.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b="1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Disposición </a:t>
                      </a:r>
                      <a:r>
                        <a:rPr lang="es-MX" sz="1400" b="1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de alumnos en círculo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algn="l" fontAlgn="ctr"/>
                      <a:r>
                        <a:rPr lang="es-MX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MX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endParaRPr lang="es-MX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s-MX" sz="1400" b="1" u="none" strike="noStrike" dirty="0" err="1" smtClean="0">
                          <a:solidFill>
                            <a:srgbClr val="C00000"/>
                          </a:solidFill>
                          <a:effectLst/>
                        </a:rPr>
                        <a:t>Dim</a:t>
                      </a:r>
                      <a:r>
                        <a:rPr lang="es-MX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. Del </a:t>
                      </a:r>
                      <a:r>
                        <a:rPr lang="es-MX" sz="1400" b="1" u="none" strike="noStrike" dirty="0" err="1" smtClean="0">
                          <a:solidFill>
                            <a:srgbClr val="C00000"/>
                          </a:solidFill>
                          <a:effectLst/>
                        </a:rPr>
                        <a:t>Trab</a:t>
                      </a:r>
                      <a:r>
                        <a:rPr lang="es-MX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.  y </a:t>
                      </a:r>
                      <a:r>
                        <a:rPr lang="es-MX" sz="1400" b="1" u="none" strike="noStrike" dirty="0" err="1" smtClean="0">
                          <a:solidFill>
                            <a:srgbClr val="C00000"/>
                          </a:solidFill>
                          <a:effectLst/>
                        </a:rPr>
                        <a:t>Curric</a:t>
                      </a:r>
                      <a:r>
                        <a:rPr lang="es-MX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. (proyectos…?) </a:t>
                      </a: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-Se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observan acciones de </a:t>
                      </a:r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agrupamientos de alumnos repitentes y no repitentes por separado. En cuanto a la Planificación de contenidos de Ciencia la misma </a:t>
                      </a:r>
                      <a:r>
                        <a:rPr lang="es-MX" sz="1400" i="1" u="none" strike="noStrike" baseline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no contempla las trayectorias interrumpidas</a:t>
                      </a:r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por lo que se tiende a la homogeneidad; lo que queda en evidencia en las </a:t>
                      </a:r>
                      <a:r>
                        <a:rPr lang="es-MX" sz="1400" i="1" u="none" strike="noStrike" baseline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secuencias</a:t>
                      </a:r>
                      <a:r>
                        <a:rPr lang="es-MX" sz="1400" i="1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. </a:t>
                      </a:r>
                      <a:r>
                        <a:rPr lang="es-MX" sz="1400" b="1" i="1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( D. del </a:t>
                      </a:r>
                      <a:r>
                        <a:rPr lang="es-MX" sz="1400" b="1" i="1" u="none" strike="noStrike" baseline="0" dirty="0" err="1" smtClean="0">
                          <a:solidFill>
                            <a:srgbClr val="C00000"/>
                          </a:solidFill>
                          <a:effectLst/>
                        </a:rPr>
                        <a:t>Tr</a:t>
                      </a:r>
                      <a:r>
                        <a:rPr lang="es-MX" sz="1400" b="1" i="1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)</a:t>
                      </a:r>
                    </a:p>
                    <a:p>
                      <a:pPr algn="l" fontAlgn="ctr"/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No se observan </a:t>
                      </a:r>
                      <a:r>
                        <a:rPr lang="es-MX" sz="1400" i="1" u="sng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acuerdos</a:t>
                      </a:r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entre los docentes al momento de planificar contenidos y estrategias de enseñanza integradoras para estudiantes repitentes y quienes no lo son. </a:t>
                      </a:r>
                    </a:p>
                    <a:p>
                      <a:pPr algn="l" fontAlgn="ctr"/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Entre los </a:t>
                      </a:r>
                      <a:r>
                        <a:rPr lang="es-MX" sz="1400" i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ateriales utilizados durante la  situación observada se observan libros xx, láminas xx, pizarrón, entre otros.</a:t>
                      </a:r>
                    </a:p>
                    <a:p>
                      <a:pPr algn="l" fontAlgn="ctr"/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Por su parte el Clima áulico no es agradable, acciones diversas entre los sujetos de dicha situación donde el docente se manifiesta agotado. </a:t>
                      </a:r>
                      <a:r>
                        <a:rPr lang="es-MX" sz="1400" i="1" u="none" strike="noStrike" baseline="0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(dinámica)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 Cordialidad, </a:t>
                      </a:r>
                      <a:r>
                        <a:rPr lang="es-MX" sz="1400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empatía, </a:t>
                      </a: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ante la visita, recorrido y observación de  situaciones áulicas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 de </a:t>
                      </a:r>
                      <a:r>
                        <a:rPr lang="es-MX" sz="1400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lxs</a:t>
                      </a: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residentes .</a:t>
                      </a:r>
                    </a:p>
                    <a:p>
                      <a:pPr algn="l" fontAlgn="ctr"/>
                      <a:endParaRPr lang="es-MX" sz="14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-Aceptación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de la propuesta de línea de acción y la dinámica de la misma a ponerse de manifiesto en una jornada taller.</a:t>
                      </a:r>
                    </a:p>
                    <a:p>
                      <a:pPr algn="l" fontAlgn="ctr"/>
                      <a:r>
                        <a:rPr lang="es-MX" sz="1400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Atención al inicio de la propuesta, después se observa …</a:t>
                      </a:r>
                    </a:p>
                    <a:p>
                      <a:pPr algn="l" fontAlgn="ctr"/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-Ante el tema de la trayectorias escolares interrumpidas y ciencias existe algunos comentarios generales no muy gratos hacia los estudiantes repitentes.</a:t>
                      </a:r>
                    </a:p>
                    <a:p>
                      <a:pPr algn="l" fontAlgn="ctr"/>
                      <a:r>
                        <a:rPr lang="es-MX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MX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endParaRPr lang="es-MX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es-MX" sz="1400" i="1" u="none" strike="noStrike" baseline="0" dirty="0" smtClean="0">
                          <a:solidFill>
                            <a:srgbClr val="C00000"/>
                          </a:solidFill>
                          <a:effectLst/>
                        </a:rPr>
                        <a:t>En los posicionamientos teóricos  se manifiesta …. </a:t>
                      </a:r>
                    </a:p>
                    <a:p>
                      <a:pPr algn="l" fontAlgn="ctr"/>
                      <a:endParaRPr lang="es-MX" sz="14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Se observa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n cordialidad pero a la vez resistencia al abordaje de las trayectorias interrumpidas ya que al presentar el tema se sostiene que hay poco y nada que se puede realizar con estos estudiantes. </a:t>
                      </a:r>
                      <a:endParaRPr lang="es-MX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08188287"/>
                  </a:ext>
                </a:extLst>
              </a:tr>
            </a:tbl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0" y="0"/>
            <a:ext cx="990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/>
              <a:t>Situación Educativa: </a:t>
            </a:r>
          </a:p>
          <a:p>
            <a:pPr algn="ctr"/>
            <a:r>
              <a:rPr lang="es-AR" dirty="0" smtClean="0"/>
              <a:t>«Trayectorias Escolares Interrumpidas y ciencias de la Ciencia»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39493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6534558"/>
              </p:ext>
            </p:extLst>
          </p:nvPr>
        </p:nvGraphicFramePr>
        <p:xfrm>
          <a:off x="128464" y="629399"/>
          <a:ext cx="9649072" cy="5313925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1440160">
                  <a:extLst>
                    <a:ext uri="{9D8B030D-6E8A-4147-A177-3AD203B41FA5}">
                      <a16:colId xmlns="" xmlns:a16="http://schemas.microsoft.com/office/drawing/2014/main" val="3452660411"/>
                    </a:ext>
                  </a:extLst>
                </a:gridCol>
                <a:gridCol w="1316717">
                  <a:extLst>
                    <a:ext uri="{9D8B030D-6E8A-4147-A177-3AD203B41FA5}">
                      <a16:colId xmlns="" xmlns:a16="http://schemas.microsoft.com/office/drawing/2014/main" val="2272761110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2653778777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1111753832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3524431365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3105141723"/>
                    </a:ext>
                  </a:extLst>
                </a:gridCol>
                <a:gridCol w="1378439">
                  <a:extLst>
                    <a:ext uri="{9D8B030D-6E8A-4147-A177-3AD203B41FA5}">
                      <a16:colId xmlns="" xmlns:a16="http://schemas.microsoft.com/office/drawing/2014/main" val="4095232188"/>
                    </a:ext>
                  </a:extLst>
                </a:gridCol>
              </a:tblGrid>
              <a:tr h="42860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DISPOSICIÓN DE LA TAREA EN TIEMPO Y ESPACIO (HORA Y LUGAR)</a:t>
                      </a:r>
                      <a:endParaRPr lang="es-MX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CONTENIDOS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SUJETOS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400" u="none" strike="noStrike">
                          <a:solidFill>
                            <a:schemeClr val="tx1"/>
                          </a:solidFill>
                          <a:effectLst/>
                        </a:rPr>
                        <a:t>PERCEPCIONES EN RELACIÓN AL DESARROLLO DE LA LINEA DE ACCIÓN</a:t>
                      </a:r>
                      <a:endParaRPr lang="es-MX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67225647"/>
                  </a:ext>
                </a:extLst>
              </a:tr>
              <a:tr h="59226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CURRICULAR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INSTITUCIONAL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DEL TRABAJO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ASPIRANTES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PARTICIPANTES (COLECTIVO DOCENTE)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2304934"/>
                  </a:ext>
                </a:extLst>
              </a:tr>
              <a:tr h="423571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-Visita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a la Escuela Sr. De la Peña.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-Día jueves de 08:00 a 17:00 </a:t>
                      </a:r>
                      <a:r>
                        <a:rPr lang="es-MX" sz="1400" u="none" strike="noStrike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hs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-Espacio: Aulas de sexto grado.</a:t>
                      </a:r>
                    </a:p>
                    <a:p>
                      <a:pPr algn="l" fontAlgn="ctr"/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-Tareas realizadas: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Visita, ingreso al aula y observación en la hora de Lengua. </a:t>
                      </a:r>
                      <a:r>
                        <a:rPr lang="es-MX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MX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endParaRPr lang="es-MX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s-MX" sz="1400" i="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Entre</a:t>
                      </a:r>
                      <a:r>
                        <a:rPr lang="es-MX" sz="1400" i="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las </a:t>
                      </a:r>
                      <a:r>
                        <a:rPr lang="es-MX" sz="1400" i="1" u="sng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s-MX" sz="1400" i="1" u="sng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cciones</a:t>
                      </a:r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se observa el inicio de la clase conformando grupos y posterior material de lectura (libro). Se prioriza la oralidad.</a:t>
                      </a:r>
                    </a:p>
                    <a:p>
                      <a:pPr algn="l" fontAlgn="ctr"/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En cuanto a los </a:t>
                      </a:r>
                      <a:r>
                        <a:rPr lang="es-MX" sz="1400" i="1" u="sng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posicionamientos teóricos </a:t>
                      </a:r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se observa lineamientos constructivistas donde el alumno se puede desplazar tranquilo por el aula, se busca el trabajo grupal e intergrupal  promoviendo la participación a través  de la explicación oral de los alumnos delo  que se leyó al igual  que la selección de un párrafo para ser leído por el día de la diversidad. </a:t>
                      </a:r>
                    </a:p>
                    <a:p>
                      <a:pPr algn="l" fontAlgn="ctr"/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Se observa que los docentes de lengua planifican contenidos y estrategias de enseñanza integradoras para estudiantes de 6to grado con problemas de aprobación en lengua. </a:t>
                      </a:r>
                    </a:p>
                    <a:p>
                      <a:pPr algn="l" fontAlgn="ctr"/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Entre los materiales utilizados durante la  situación observada son libros xx.</a:t>
                      </a:r>
                    </a:p>
                    <a:p>
                      <a:pPr algn="l" fontAlgn="ctr"/>
                      <a:r>
                        <a:rPr lang="es-MX" sz="1400" i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-Clima áulico dinámico, agradable entre los sujetos de dicha situación donde el docente se manifiesta agotado.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-Cordialidad  ante la visita de los residentes;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recorrido y observación de  situaciones áulicas.</a:t>
                      </a:r>
                    </a:p>
                    <a:p>
                      <a:pPr algn="l" fontAlgn="ctr"/>
                      <a:endParaRPr lang="es-MX" sz="14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Se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observa a</a:t>
                      </a:r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ceptación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de la propuesta de línea de acción y la dinámica de la misma a ponerse de manifiesto en una jornada taller.</a:t>
                      </a:r>
                    </a:p>
                    <a:p>
                      <a:pPr algn="l" fontAlgn="ctr"/>
                      <a:endParaRPr lang="es-MX" sz="1400" u="none" strike="noStrike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-Ante el tema de la aprobación de lengua se muestran las estrategias de enseñanza y aprendizaje con material de participación en eventos públicos </a:t>
                      </a:r>
                      <a:r>
                        <a:rPr lang="es-MX" sz="1400" u="none" strike="noStrike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intra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y extra institucional. </a:t>
                      </a:r>
                      <a:endParaRPr lang="es-MX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-Se observa</a:t>
                      </a:r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n cordialidad y ansiedad al momento de mostrar el proyecto de oralidad para disminuir el porcentaje de alumnos no aprobados en lengua de sexto grado.</a:t>
                      </a:r>
                    </a:p>
                    <a:p>
                      <a:pPr algn="l" fontAlgn="ctr"/>
                      <a:r>
                        <a:rPr lang="es-MX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s-MX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08188287"/>
                  </a:ext>
                </a:extLst>
              </a:tr>
            </a:tbl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0" y="0"/>
            <a:ext cx="990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/>
              <a:t>Situación Educativa: </a:t>
            </a:r>
          </a:p>
          <a:p>
            <a:pPr algn="ctr"/>
            <a:r>
              <a:rPr lang="es-AR" dirty="0" smtClean="0"/>
              <a:t>«La Oralidad como estrategia para la aprobación de lengua en 6to grado»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82385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6928" y="260648"/>
            <a:ext cx="952060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AutoNum type="arabicParenR" startAt="3"/>
            </a:pPr>
            <a:r>
              <a:rPr lang="es-AR" dirty="0"/>
              <a:t>DE POSTERIORIDAD: SE SELECCIONA LA INFORMACIÓN OBTENIDA, ELABORANDO UN REGISTRO COMUNICABLE, FACTIBLE DE ANÁLISIS, INTERPRETACIÓN Y SISTEMATIZACIÓN.</a:t>
            </a:r>
          </a:p>
          <a:p>
            <a:pPr lvl="1"/>
            <a:r>
              <a:rPr lang="es-AR" i="1" dirty="0"/>
              <a:t>	-</a:t>
            </a:r>
            <a:r>
              <a:rPr lang="es-AR" dirty="0"/>
              <a:t>Construcción para la elaboración de una narrativa</a:t>
            </a:r>
            <a:r>
              <a:rPr lang="es-AR" dirty="0" smtClean="0"/>
              <a:t>.</a:t>
            </a:r>
            <a:endParaRPr lang="es-AR" i="1" dirty="0"/>
          </a:p>
        </p:txBody>
      </p:sp>
    </p:spTree>
    <p:extLst>
      <p:ext uri="{BB962C8B-B14F-4D97-AF65-F5344CB8AC3E}">
        <p14:creationId xmlns:p14="http://schemas.microsoft.com/office/powerpoint/2010/main" val="229294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1362</Words>
  <Application>Microsoft Office PowerPoint</Application>
  <PresentationFormat>A4 (210 x 297 mm)</PresentationFormat>
  <Paragraphs>141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Presentación de PowerPoint</vt:lpstr>
      <vt:lpstr>Presentación de PowerPoint</vt:lpstr>
      <vt:lpstr>La observación como técnica (Ander-Egg, Ezequiel)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observación como técnica de investigación social (Ander-Egg, Ezequiel)</dc:title>
  <dc:creator>Mon</dc:creator>
  <cp:lastModifiedBy>Mon</cp:lastModifiedBy>
  <cp:revision>46</cp:revision>
  <dcterms:created xsi:type="dcterms:W3CDTF">2018-06-12T01:08:49Z</dcterms:created>
  <dcterms:modified xsi:type="dcterms:W3CDTF">2018-07-03T20:36:43Z</dcterms:modified>
</cp:coreProperties>
</file>