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89" r:id="rId3"/>
    <p:sldId id="291" r:id="rId4"/>
    <p:sldId id="321" r:id="rId5"/>
    <p:sldId id="329" r:id="rId6"/>
    <p:sldId id="330" r:id="rId7"/>
    <p:sldId id="320" r:id="rId8"/>
    <p:sldId id="371" r:id="rId9"/>
    <p:sldId id="324" r:id="rId10"/>
    <p:sldId id="370" r:id="rId11"/>
    <p:sldId id="331" r:id="rId12"/>
    <p:sldId id="369" r:id="rId13"/>
    <p:sldId id="368" r:id="rId14"/>
    <p:sldId id="327" r:id="rId15"/>
    <p:sldId id="325" r:id="rId16"/>
    <p:sldId id="328" r:id="rId17"/>
    <p:sldId id="332" r:id="rId18"/>
    <p:sldId id="359" r:id="rId19"/>
    <p:sldId id="365" r:id="rId20"/>
    <p:sldId id="333" r:id="rId21"/>
    <p:sldId id="367" r:id="rId22"/>
  </p:sldIdLst>
  <p:sldSz cx="9144000" cy="6858000" type="screen4x3"/>
  <p:notesSz cx="6858000" cy="9144000"/>
  <p:defaultTextStyle>
    <a:defPPr>
      <a:defRPr lang="es-A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Estilo claro 1 - Acento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A1B68B5-E1B3-4B3C-8AE3-FF9A7E9DA1D2}" type="doc">
      <dgm:prSet loTypeId="urn:microsoft.com/office/officeart/2005/8/layout/venn1" loCatId="relationship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es-AR"/>
        </a:p>
      </dgm:t>
    </dgm:pt>
    <dgm:pt modelId="{851BECEF-F8FD-4912-9A2F-8968B560CC1A}">
      <dgm:prSet phldrT="[Texto]"/>
      <dgm:spPr/>
      <dgm:t>
        <a:bodyPr/>
        <a:lstStyle/>
        <a:p>
          <a:r>
            <a:rPr lang="es-AR" b="1" dirty="0" smtClean="0"/>
            <a:t>DIMENSIÓN CURRICULAR</a:t>
          </a:r>
          <a:endParaRPr lang="es-AR" b="1" dirty="0"/>
        </a:p>
      </dgm:t>
    </dgm:pt>
    <dgm:pt modelId="{E7FB6790-4C3C-4950-9549-0FF16BC1AC9D}" type="parTrans" cxnId="{F99633E6-4B7E-4FE2-9B1F-3CEB90A15CBB}">
      <dgm:prSet/>
      <dgm:spPr/>
      <dgm:t>
        <a:bodyPr/>
        <a:lstStyle/>
        <a:p>
          <a:endParaRPr lang="es-AR"/>
        </a:p>
      </dgm:t>
    </dgm:pt>
    <dgm:pt modelId="{0CABDCCE-DD70-4404-B2BB-4EFD0B5DCF1A}" type="sibTrans" cxnId="{F99633E6-4B7E-4FE2-9B1F-3CEB90A15CBB}">
      <dgm:prSet/>
      <dgm:spPr/>
      <dgm:t>
        <a:bodyPr/>
        <a:lstStyle/>
        <a:p>
          <a:endParaRPr lang="es-AR"/>
        </a:p>
      </dgm:t>
    </dgm:pt>
    <dgm:pt modelId="{ABEBD8A9-AD9F-4AFF-9922-C8098C431405}">
      <dgm:prSet phldrT="[Texto]"/>
      <dgm:spPr/>
      <dgm:t>
        <a:bodyPr/>
        <a:lstStyle/>
        <a:p>
          <a:r>
            <a:rPr lang="es-AR" b="1" dirty="0" smtClean="0"/>
            <a:t>DIMENSIÓN DEL TRABAJO DOCENTE</a:t>
          </a:r>
          <a:endParaRPr lang="es-AR" b="1" dirty="0"/>
        </a:p>
      </dgm:t>
    </dgm:pt>
    <dgm:pt modelId="{DA4C1F47-8D8B-4C59-BAD0-76E6F919EF87}" type="parTrans" cxnId="{D9F54399-FDDD-4FF2-8882-BD75D6994B5E}">
      <dgm:prSet/>
      <dgm:spPr/>
      <dgm:t>
        <a:bodyPr/>
        <a:lstStyle/>
        <a:p>
          <a:endParaRPr lang="es-AR"/>
        </a:p>
      </dgm:t>
    </dgm:pt>
    <dgm:pt modelId="{5E85D789-1035-4FB5-904E-A8313A50837E}" type="sibTrans" cxnId="{D9F54399-FDDD-4FF2-8882-BD75D6994B5E}">
      <dgm:prSet/>
      <dgm:spPr/>
      <dgm:t>
        <a:bodyPr/>
        <a:lstStyle/>
        <a:p>
          <a:endParaRPr lang="es-AR"/>
        </a:p>
      </dgm:t>
    </dgm:pt>
    <dgm:pt modelId="{D64A1859-E43C-4162-92EC-4710AB8C467D}">
      <dgm:prSet phldrT="[Texto]"/>
      <dgm:spPr/>
      <dgm:t>
        <a:bodyPr/>
        <a:lstStyle/>
        <a:p>
          <a:r>
            <a:rPr lang="es-AR" b="1" dirty="0" smtClean="0"/>
            <a:t>DIMENSIÓN INTITUCIONAL</a:t>
          </a:r>
          <a:endParaRPr lang="es-AR" b="1" dirty="0"/>
        </a:p>
      </dgm:t>
    </dgm:pt>
    <dgm:pt modelId="{BEB3A323-7783-499C-B6C3-68915C0DADBC}" type="parTrans" cxnId="{EA22D2A7-3980-4863-B8FA-7E9FE5291DF9}">
      <dgm:prSet/>
      <dgm:spPr/>
      <dgm:t>
        <a:bodyPr/>
        <a:lstStyle/>
        <a:p>
          <a:endParaRPr lang="es-AR"/>
        </a:p>
      </dgm:t>
    </dgm:pt>
    <dgm:pt modelId="{F8A2ED1A-21D2-4BB1-97CD-926BB7C8E9A8}" type="sibTrans" cxnId="{EA22D2A7-3980-4863-B8FA-7E9FE5291DF9}">
      <dgm:prSet/>
      <dgm:spPr/>
      <dgm:t>
        <a:bodyPr/>
        <a:lstStyle/>
        <a:p>
          <a:endParaRPr lang="es-AR"/>
        </a:p>
      </dgm:t>
    </dgm:pt>
    <dgm:pt modelId="{A17B2325-761E-43F1-9C16-74CE0F0652ED}" type="pres">
      <dgm:prSet presAssocID="{DA1B68B5-E1B3-4B3C-8AE3-FF9A7E9DA1D2}" presName="compositeShape" presStyleCnt="0">
        <dgm:presLayoutVars>
          <dgm:chMax val="7"/>
          <dgm:dir/>
          <dgm:resizeHandles val="exact"/>
        </dgm:presLayoutVars>
      </dgm:prSet>
      <dgm:spPr/>
      <dgm:t>
        <a:bodyPr/>
        <a:lstStyle/>
        <a:p>
          <a:endParaRPr lang="es-AR"/>
        </a:p>
      </dgm:t>
    </dgm:pt>
    <dgm:pt modelId="{2F2170C5-96E0-4D93-AF49-6F0693809ABE}" type="pres">
      <dgm:prSet presAssocID="{851BECEF-F8FD-4912-9A2F-8968B560CC1A}" presName="circ1" presStyleLbl="vennNode1" presStyleIdx="0" presStyleCnt="3" custScaleX="90899" custScaleY="85764" custLinFactNeighborY="12721"/>
      <dgm:spPr/>
      <dgm:t>
        <a:bodyPr/>
        <a:lstStyle/>
        <a:p>
          <a:endParaRPr lang="es-AR"/>
        </a:p>
      </dgm:t>
    </dgm:pt>
    <dgm:pt modelId="{C0C338F8-7059-440F-8D3E-1E7274734DC8}" type="pres">
      <dgm:prSet presAssocID="{851BECEF-F8FD-4912-9A2F-8968B560CC1A}" presName="circ1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AR"/>
        </a:p>
      </dgm:t>
    </dgm:pt>
    <dgm:pt modelId="{8ED75F87-E506-47BC-A124-347980A24C50}" type="pres">
      <dgm:prSet presAssocID="{ABEBD8A9-AD9F-4AFF-9922-C8098C431405}" presName="circ2" presStyleLbl="vennNode1" presStyleIdx="1" presStyleCnt="3" custScaleX="90899" custScaleY="85764" custLinFactNeighborX="-4513" custLinFactNeighborY="1531"/>
      <dgm:spPr/>
      <dgm:t>
        <a:bodyPr/>
        <a:lstStyle/>
        <a:p>
          <a:endParaRPr lang="es-AR"/>
        </a:p>
      </dgm:t>
    </dgm:pt>
    <dgm:pt modelId="{5FDBEE6C-339F-4A86-89EC-DF078B5BE6DE}" type="pres">
      <dgm:prSet presAssocID="{ABEBD8A9-AD9F-4AFF-9922-C8098C431405}" presName="circ2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AR"/>
        </a:p>
      </dgm:t>
    </dgm:pt>
    <dgm:pt modelId="{5F5D4E95-202A-4777-9AF0-7B5967FB004B}" type="pres">
      <dgm:prSet presAssocID="{D64A1859-E43C-4162-92EC-4710AB8C467D}" presName="circ3" presStyleLbl="vennNode1" presStyleIdx="2" presStyleCnt="3" custScaleX="90899" custScaleY="85764" custLinFactNeighborX="1987" custLinFactNeighborY="1531"/>
      <dgm:spPr/>
      <dgm:t>
        <a:bodyPr/>
        <a:lstStyle/>
        <a:p>
          <a:endParaRPr lang="es-AR"/>
        </a:p>
      </dgm:t>
    </dgm:pt>
    <dgm:pt modelId="{77E606FC-E37C-4DB5-ACE1-ACDB9EE6A601}" type="pres">
      <dgm:prSet presAssocID="{D64A1859-E43C-4162-92EC-4710AB8C467D}" presName="circ3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AR"/>
        </a:p>
      </dgm:t>
    </dgm:pt>
  </dgm:ptLst>
  <dgm:cxnLst>
    <dgm:cxn modelId="{9CFC82A2-4DC8-4023-B171-48F72E70522F}" type="presOf" srcId="{851BECEF-F8FD-4912-9A2F-8968B560CC1A}" destId="{2F2170C5-96E0-4D93-AF49-6F0693809ABE}" srcOrd="0" destOrd="0" presId="urn:microsoft.com/office/officeart/2005/8/layout/venn1"/>
    <dgm:cxn modelId="{F99633E6-4B7E-4FE2-9B1F-3CEB90A15CBB}" srcId="{DA1B68B5-E1B3-4B3C-8AE3-FF9A7E9DA1D2}" destId="{851BECEF-F8FD-4912-9A2F-8968B560CC1A}" srcOrd="0" destOrd="0" parTransId="{E7FB6790-4C3C-4950-9549-0FF16BC1AC9D}" sibTransId="{0CABDCCE-DD70-4404-B2BB-4EFD0B5DCF1A}"/>
    <dgm:cxn modelId="{EA22D2A7-3980-4863-B8FA-7E9FE5291DF9}" srcId="{DA1B68B5-E1B3-4B3C-8AE3-FF9A7E9DA1D2}" destId="{D64A1859-E43C-4162-92EC-4710AB8C467D}" srcOrd="2" destOrd="0" parTransId="{BEB3A323-7783-499C-B6C3-68915C0DADBC}" sibTransId="{F8A2ED1A-21D2-4BB1-97CD-926BB7C8E9A8}"/>
    <dgm:cxn modelId="{8789B270-D58D-48B1-B896-A061AD86F2CC}" type="presOf" srcId="{D64A1859-E43C-4162-92EC-4710AB8C467D}" destId="{77E606FC-E37C-4DB5-ACE1-ACDB9EE6A601}" srcOrd="1" destOrd="0" presId="urn:microsoft.com/office/officeart/2005/8/layout/venn1"/>
    <dgm:cxn modelId="{D9F54399-FDDD-4FF2-8882-BD75D6994B5E}" srcId="{DA1B68B5-E1B3-4B3C-8AE3-FF9A7E9DA1D2}" destId="{ABEBD8A9-AD9F-4AFF-9922-C8098C431405}" srcOrd="1" destOrd="0" parTransId="{DA4C1F47-8D8B-4C59-BAD0-76E6F919EF87}" sibTransId="{5E85D789-1035-4FB5-904E-A8313A50837E}"/>
    <dgm:cxn modelId="{26FC5261-5875-4740-B9D9-91185D24BDDF}" type="presOf" srcId="{DA1B68B5-E1B3-4B3C-8AE3-FF9A7E9DA1D2}" destId="{A17B2325-761E-43F1-9C16-74CE0F0652ED}" srcOrd="0" destOrd="0" presId="urn:microsoft.com/office/officeart/2005/8/layout/venn1"/>
    <dgm:cxn modelId="{6C2347B5-0140-4668-BA99-5994375ACF4F}" type="presOf" srcId="{D64A1859-E43C-4162-92EC-4710AB8C467D}" destId="{5F5D4E95-202A-4777-9AF0-7B5967FB004B}" srcOrd="0" destOrd="0" presId="urn:microsoft.com/office/officeart/2005/8/layout/venn1"/>
    <dgm:cxn modelId="{DEAFDFCF-82E2-4A6F-AB87-B305B26E2987}" type="presOf" srcId="{ABEBD8A9-AD9F-4AFF-9922-C8098C431405}" destId="{8ED75F87-E506-47BC-A124-347980A24C50}" srcOrd="0" destOrd="0" presId="urn:microsoft.com/office/officeart/2005/8/layout/venn1"/>
    <dgm:cxn modelId="{E3827C82-F185-4302-8CD2-40B7C1A468FA}" type="presOf" srcId="{ABEBD8A9-AD9F-4AFF-9922-C8098C431405}" destId="{5FDBEE6C-339F-4A86-89EC-DF078B5BE6DE}" srcOrd="1" destOrd="0" presId="urn:microsoft.com/office/officeart/2005/8/layout/venn1"/>
    <dgm:cxn modelId="{A70E6268-A9E3-40AD-BF72-5777CE550E9B}" type="presOf" srcId="{851BECEF-F8FD-4912-9A2F-8968B560CC1A}" destId="{C0C338F8-7059-440F-8D3E-1E7274734DC8}" srcOrd="1" destOrd="0" presId="urn:microsoft.com/office/officeart/2005/8/layout/venn1"/>
    <dgm:cxn modelId="{C84A925F-8240-4FDB-A3D3-E90406DFBC98}" type="presParOf" srcId="{A17B2325-761E-43F1-9C16-74CE0F0652ED}" destId="{2F2170C5-96E0-4D93-AF49-6F0693809ABE}" srcOrd="0" destOrd="0" presId="urn:microsoft.com/office/officeart/2005/8/layout/venn1"/>
    <dgm:cxn modelId="{E6E9E790-A148-4DC1-97CE-8885136D3AA1}" type="presParOf" srcId="{A17B2325-761E-43F1-9C16-74CE0F0652ED}" destId="{C0C338F8-7059-440F-8D3E-1E7274734DC8}" srcOrd="1" destOrd="0" presId="urn:microsoft.com/office/officeart/2005/8/layout/venn1"/>
    <dgm:cxn modelId="{BE681D7E-DACA-4E2C-9C52-C67B88A99381}" type="presParOf" srcId="{A17B2325-761E-43F1-9C16-74CE0F0652ED}" destId="{8ED75F87-E506-47BC-A124-347980A24C50}" srcOrd="2" destOrd="0" presId="urn:microsoft.com/office/officeart/2005/8/layout/venn1"/>
    <dgm:cxn modelId="{24F23592-3CDE-4FE0-8139-C37518598060}" type="presParOf" srcId="{A17B2325-761E-43F1-9C16-74CE0F0652ED}" destId="{5FDBEE6C-339F-4A86-89EC-DF078B5BE6DE}" srcOrd="3" destOrd="0" presId="urn:microsoft.com/office/officeart/2005/8/layout/venn1"/>
    <dgm:cxn modelId="{771E44CF-007F-485A-8EC9-FF573141D83A}" type="presParOf" srcId="{A17B2325-761E-43F1-9C16-74CE0F0652ED}" destId="{5F5D4E95-202A-4777-9AF0-7B5967FB004B}" srcOrd="4" destOrd="0" presId="urn:microsoft.com/office/officeart/2005/8/layout/venn1"/>
    <dgm:cxn modelId="{9B43D165-E165-4912-BA83-2C0394569398}" type="presParOf" srcId="{A17B2325-761E-43F1-9C16-74CE0F0652ED}" destId="{77E606FC-E37C-4DB5-ACE1-ACDB9EE6A601}" srcOrd="5" destOrd="0" presId="urn:microsoft.com/office/officeart/2005/8/layout/venn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F2170C5-96E0-4D93-AF49-6F0693809ABE}">
      <dsp:nvSpPr>
        <dsp:cNvPr id="0" name=""/>
        <dsp:cNvSpPr/>
      </dsp:nvSpPr>
      <dsp:spPr>
        <a:xfrm>
          <a:off x="2484419" y="625119"/>
          <a:ext cx="2592000" cy="2445574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2700" prstMaterial="clear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AR" sz="2000" b="1" kern="1200" dirty="0" smtClean="0"/>
            <a:t>DIMENSIÓN CURRICULAR</a:t>
          </a:r>
          <a:endParaRPr lang="es-AR" sz="2000" b="1" kern="1200" dirty="0"/>
        </a:p>
      </dsp:txBody>
      <dsp:txXfrm>
        <a:off x="2830019" y="1053094"/>
        <a:ext cx="1900800" cy="1100508"/>
      </dsp:txXfrm>
    </dsp:sp>
    <dsp:sp modelId="{8ED75F87-E506-47BC-A124-347980A24C50}">
      <dsp:nvSpPr>
        <dsp:cNvPr id="0" name=""/>
        <dsp:cNvSpPr/>
      </dsp:nvSpPr>
      <dsp:spPr>
        <a:xfrm>
          <a:off x="3384653" y="2088232"/>
          <a:ext cx="2592000" cy="2445574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2700" prstMaterial="clear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AR" sz="2000" b="1" kern="1200" dirty="0" smtClean="0"/>
            <a:t>DIMENSIÓN DEL TRABAJO DOCENTE</a:t>
          </a:r>
          <a:endParaRPr lang="es-AR" sz="2000" b="1" kern="1200" dirty="0"/>
        </a:p>
      </dsp:txBody>
      <dsp:txXfrm>
        <a:off x="4177373" y="2720005"/>
        <a:ext cx="1555200" cy="1345066"/>
      </dsp:txXfrm>
    </dsp:sp>
    <dsp:sp modelId="{5F5D4E95-202A-4777-9AF0-7B5967FB004B}">
      <dsp:nvSpPr>
        <dsp:cNvPr id="0" name=""/>
        <dsp:cNvSpPr/>
      </dsp:nvSpPr>
      <dsp:spPr>
        <a:xfrm>
          <a:off x="1512157" y="2088232"/>
          <a:ext cx="2592000" cy="2445574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2700" prstMaterial="clear">
          <a:bevelT w="177800" h="254000"/>
          <a:bevelB w="1524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AR" sz="2000" b="1" kern="1200" dirty="0" smtClean="0"/>
            <a:t>DIMENSIÓN INTITUCIONAL</a:t>
          </a:r>
          <a:endParaRPr lang="es-AR" sz="2000" b="1" kern="1200" dirty="0"/>
        </a:p>
      </dsp:txBody>
      <dsp:txXfrm>
        <a:off x="1756237" y="2720005"/>
        <a:ext cx="1555200" cy="134506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enn1">
  <dgm:title val=""/>
  <dgm:desc val=""/>
  <dgm:catLst>
    <dgm:cat type="relationship" pri="28000"/>
    <dgm:cat type="convert" pri="19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clrData>
  <dgm:layoutNode name="compositeShape">
    <dgm:varLst>
      <dgm:chMax val="7"/>
      <dgm:dir/>
      <dgm:resizeHandles val="exact"/>
    </dgm:varLst>
    <dgm:choose name="Name0">
      <dgm:if name="Name1" axis="ch" ptType="node" func="cnt" op="equ" val="1">
        <dgm:alg type="composite">
          <dgm:param type="ar" val="1"/>
        </dgm:alg>
      </dgm:if>
      <dgm:if name="Name2" axis="ch" ptType="node" func="cnt" op="equ" val="2">
        <dgm:alg type="composite">
          <dgm:param type="ar" val="1.792"/>
        </dgm:alg>
      </dgm:if>
      <dgm:if name="Name3" axis="ch" ptType="node" func="cnt" op="equ" val="3">
        <dgm:alg type="composite">
          <dgm:param type="ar" val="1"/>
        </dgm:alg>
      </dgm:if>
      <dgm:if name="Name4" axis="ch" ptType="node" func="cnt" op="equ" val="4">
        <dgm:alg type="composite">
          <dgm:param type="ar" val="1"/>
        </dgm:alg>
      </dgm:if>
      <dgm:if name="Name5" axis="ch" ptType="node" func="cnt" op="equ" val="5">
        <dgm:alg type="composite">
          <dgm:param type="ar" val="1.4"/>
        </dgm:alg>
      </dgm:if>
      <dgm:if name="Name6" axis="ch" ptType="node" func="cnt" op="equ" val="6">
        <dgm:alg type="composite">
          <dgm:param type="ar" val="1.285"/>
        </dgm:alg>
      </dgm:if>
      <dgm:if name="Name7" axis="ch" ptType="node" func="cnt" op="equ" val="7">
        <dgm:alg type="composite">
          <dgm:param type="ar" val="1.359"/>
        </dgm:alg>
      </dgm:if>
      <dgm:else name="Name8">
        <dgm:alg type="composite">
          <dgm:param type="ar" val="1.359"/>
        </dgm:alg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1">
        <dgm:constrLst>
          <dgm:constr type="ctrX" for="ch" forName="circ1TxSh" refType="w" fact="0.5"/>
          <dgm:constr type="ctrY" for="ch" forName="circ1TxSh" refType="h" fact="0.5"/>
          <dgm:constr type="w" for="ch" forName="circ1TxSh" refType="w"/>
          <dgm:constr type="h" for="ch" forName="circ1TxSh" refType="h"/>
          <dgm:constr type="primFontSz" for="ch" ptType="node" op="equ"/>
        </dgm:constrLst>
      </dgm:if>
      <dgm:if name="Name11" axis="ch" ptType="node" func="cnt" op="equ" val="2">
        <dgm:constrLst>
          <dgm:constr type="ctrX" for="ch" forName="circ1" refType="w" fact="0.3"/>
          <dgm:constr type="ctrY" for="ch" forName="circ1" refType="h" fact="0.5"/>
          <dgm:constr type="w" for="ch" forName="circ1" refType="w" fact="0.555"/>
          <dgm:constr type="h" for="ch" forName="circ1" refType="h" fact="0.99456"/>
          <dgm:constr type="l" for="ch" forName="circ1Tx" refType="w" fact="0.1"/>
          <dgm:constr type="t" for="ch" forName="circ1Tx" refType="h" fact="0.12"/>
          <dgm:constr type="w" for="ch" forName="circ1Tx" refType="w" fact="0.32"/>
          <dgm:constr type="h" for="ch" forName="circ1Tx" refType="h" fact="0.76"/>
          <dgm:constr type="ctrX" for="ch" forName="circ2" refType="w" fact="0.7"/>
          <dgm:constr type="ctrY" for="ch" forName="circ2" refType="h" fact="0.5"/>
          <dgm:constr type="w" for="ch" forName="circ2" refType="w" fact="0.555"/>
          <dgm:constr type="h" for="ch" forName="circ2" refType="h" fact="0.99456"/>
          <dgm:constr type="l" for="ch" forName="circ2Tx" refType="w" fact="0.58"/>
          <dgm:constr type="t" for="ch" forName="circ2Tx" refType="h" fact="0.12"/>
          <dgm:constr type="w" for="ch" forName="circ2Tx" refType="w" fact="0.32"/>
          <dgm:constr type="h" for="ch" forName="circ2Tx" refType="h" fact="0.76"/>
          <dgm:constr type="primFontSz" for="ch" ptType="node" op="equ"/>
        </dgm:constrLst>
      </dgm:if>
      <dgm:if name="Name12" axis="ch" ptType="node" func="cnt" op="equ" val="3">
        <dgm:constrLst>
          <dgm:constr type="ctrX" for="ch" forName="circ1" refType="w" fact="0.5"/>
          <dgm:constr type="ctrY" for="ch" forName="circ1" refType="w" fact="0.25"/>
          <dgm:constr type="w" for="ch" forName="circ1" refType="w" fact="0.6"/>
          <dgm:constr type="h" for="ch" forName="circ1" refType="h" fact="0.6"/>
          <dgm:constr type="l" for="ch" forName="circ1Tx" refType="w" fact="0.28"/>
          <dgm:constr type="t" for="ch" forName="circ1Tx" refType="h" fact="0.055"/>
          <dgm:constr type="w" for="ch" forName="circ1Tx" refType="w" fact="0.44"/>
          <dgm:constr type="h" for="ch" forName="circ1Tx" refType="h" fact="0.27"/>
          <dgm:constr type="ctrX" for="ch" forName="circ2" refType="w" fact="0.7165"/>
          <dgm:constr type="ctrY" for="ch" forName="circ2" refType="w" fact="0.625"/>
          <dgm:constr type="w" for="ch" forName="circ2" refType="w" fact="0.6"/>
          <dgm:constr type="h" for="ch" forName="circ2" refType="h" fact="0.6"/>
          <dgm:constr type="l" for="ch" forName="circ2Tx" refType="w" fact="0.6"/>
          <dgm:constr type="t" for="ch" forName="circ2Tx" refType="h" fact="0.48"/>
          <dgm:constr type="w" for="ch" forName="circ2Tx" refType="w" fact="0.36"/>
          <dgm:constr type="h" for="ch" forName="circ2Tx" refType="h" fact="0.33"/>
          <dgm:constr type="ctrX" for="ch" forName="circ3" refType="w" fact="0.2835"/>
          <dgm:constr type="ctrY" for="ch" forName="circ3" refType="w" fact="0.625"/>
          <dgm:constr type="w" for="ch" forName="circ3" refType="w" fact="0.6"/>
          <dgm:constr type="h" for="ch" forName="circ3" refType="h" fact="0.6"/>
          <dgm:constr type="l" for="ch" forName="circ3Tx" refType="w" fact="0.04"/>
          <dgm:constr type="t" for="ch" forName="circ3Tx" refType="h" fact="0.48"/>
          <dgm:constr type="w" for="ch" forName="circ3Tx" refType="w" fact="0.36"/>
          <dgm:constr type="h" for="ch" forName="circ3Tx" refType="h" fact="0.33"/>
          <dgm:constr type="primFontSz" for="ch" ptType="node" op="equ"/>
        </dgm:constrLst>
      </dgm:if>
      <dgm:if name="Name13" axis="ch" ptType="node" func="cnt" op="equ" val="4">
        <dgm:constrLst>
          <dgm:constr type="ctrX" for="ch" forName="circ1" refType="w" fact="0.5"/>
          <dgm:constr type="ctrY" for="ch" forName="circ1" refType="w" fact="0.27"/>
          <dgm:constr type="w" for="ch" forName="circ1" refType="w" fact="0.52"/>
          <dgm:constr type="h" for="ch" forName="circ1" refType="h" fact="0.52"/>
          <dgm:constr type="l" for="ch" forName="circ1Tx" refType="w" fact="0.3"/>
          <dgm:constr type="t" for="ch" forName="circ1Tx" refType="h" fact="0.08"/>
          <dgm:constr type="w" for="ch" forName="circ1Tx" refType="w" fact="0.4"/>
          <dgm:constr type="h" for="ch" forName="circ1Tx" refType="h" fact="0.165"/>
          <dgm:constr type="ctrX" for="ch" forName="circ2" refType="w" fact="0.73"/>
          <dgm:constr type="ctrY" for="ch" forName="circ2" refType="w" fact="0.5"/>
          <dgm:constr type="w" for="ch" forName="circ2" refType="w" fact="0.52"/>
          <dgm:constr type="h" for="ch" forName="circ2" refType="h" fact="0.52"/>
          <dgm:constr type="r" for="ch" forName="circ2Tx" refType="w" fact="0.95"/>
          <dgm:constr type="t" for="ch" forName="circ2Tx" refType="h" fact="0.3"/>
          <dgm:constr type="w" for="ch" forName="circ2Tx" refType="w" fact="0.2"/>
          <dgm:constr type="h" for="ch" forName="circ2Tx" refType="h" fact="0.4"/>
          <dgm:constr type="ctrX" for="ch" forName="circ3" refType="w" fact="0.5"/>
          <dgm:constr type="ctrY" for="ch" forName="circ3" refType="w" fact="0.73"/>
          <dgm:constr type="w" for="ch" forName="circ3" refType="w" fact="0.52"/>
          <dgm:constr type="h" for="ch" forName="circ3" refType="h" fact="0.52"/>
          <dgm:constr type="l" for="ch" forName="circ3Tx" refType="w" fact="0.3"/>
          <dgm:constr type="b" for="ch" forName="circ3Tx" refType="h" fact="0.92"/>
          <dgm:constr type="w" for="ch" forName="circ3Tx" refType="w" fact="0.4"/>
          <dgm:constr type="h" for="ch" forName="circ3Tx" refType="h" fact="0.165"/>
          <dgm:constr type="ctrX" for="ch" forName="circ4" refType="w" fact="0.27"/>
          <dgm:constr type="ctrY" for="ch" forName="circ4" refType="h" fact="0.5"/>
          <dgm:constr type="w" for="ch" forName="circ4" refType="w" fact="0.52"/>
          <dgm:constr type="h" for="ch" forName="circ4" refType="h" fact="0.52"/>
          <dgm:constr type="l" for="ch" forName="circ4Tx" refType="w" fact="0.05"/>
          <dgm:constr type="t" for="ch" forName="circ4Tx" refType="h" fact="0.3"/>
          <dgm:constr type="w" for="ch" forName="circ4Tx" refType="w" fact="0.2"/>
          <dgm:constr type="h" for="ch" forName="circ4Tx" refType="h" fact="0.4"/>
          <dgm:constr type="primFontSz" for="ch" ptType="node" op="equ"/>
        </dgm:constrLst>
      </dgm:if>
      <dgm:if name="Name14" axis="ch" ptType="node" func="cnt" op="equ" val="5">
        <dgm:constrLst>
          <dgm:constr type="ctrX" for="ch" forName="circ1" refType="w" fact="0.5"/>
          <dgm:constr type="ctrY" for="ch" forName="circ1" refType="h" fact="0.46"/>
          <dgm:constr type="w" for="ch" forName="circ1" refType="w" fact="0.25"/>
          <dgm:constr type="h" for="ch" forName="circ1" refType="h" fact="0.35"/>
          <dgm:constr type="l" for="ch" forName="circ1Tx" refType="w" fact="0.355"/>
          <dgm:constr type="t" for="ch" forName="circ1Tx"/>
          <dgm:constr type="w" for="ch" forName="circ1Tx" refType="w" fact="0.29"/>
          <dgm:constr type="h" for="ch" forName="circ1Tx" refType="h" fact="0.235"/>
          <dgm:constr type="ctrX" for="ch" forName="circ2" refType="w" fact="0.5951"/>
          <dgm:constr type="ctrY" for="ch" forName="circ2" refType="h" fact="0.5567"/>
          <dgm:constr type="w" for="ch" forName="circ2" refType="w" fact="0.25"/>
          <dgm:constr type="h" for="ch" forName="circ2" refType="h" fact="0.35"/>
          <dgm:constr type="l" for="ch" forName="circ2Tx" refType="w" fact="0.74"/>
          <dgm:constr type="t" for="ch" forName="circ2Tx" refType="h" fact="0.31"/>
          <dgm:constr type="w" for="ch" forName="circ2Tx" refType="w" fact="0.26"/>
          <dgm:constr type="h" for="ch" forName="circ2Tx" refType="h" fact="0.255"/>
          <dgm:constr type="ctrX" for="ch" forName="circ3" refType="w" fact="0.5588"/>
          <dgm:constr type="ctrY" for="ch" forName="circ3" refType="h" fact="0.7133"/>
          <dgm:constr type="w" for="ch" forName="circ3" refType="w" fact="0.25"/>
          <dgm:constr type="h" for="ch" forName="circ3" refType="h" fact="0.35"/>
          <dgm:constr type="l" for="ch" forName="circ3Tx" refType="w" fact="0.7"/>
          <dgm:constr type="t" for="ch" forName="circ3Tx" refType="h" fact="0.745"/>
          <dgm:constr type="w" for="ch" forName="circ3Tx" refType="w" fact="0.26"/>
          <dgm:constr type="h" for="ch" forName="circ3Tx" refType="h" fact="0.255"/>
          <dgm:constr type="ctrX" for="ch" forName="circ4" refType="w" fact="0.4412"/>
          <dgm:constr type="ctrY" for="ch" forName="circ4" refType="h" fact="0.7133"/>
          <dgm:constr type="w" for="ch" forName="circ4" refType="w" fact="0.25"/>
          <dgm:constr type="h" for="ch" forName="circ4" refType="h" fact="0.35"/>
          <dgm:constr type="l" for="ch" forName="circ4Tx" refType="w" fact="0.04"/>
          <dgm:constr type="t" for="ch" forName="circ4Tx" refType="h" fact="0.745"/>
          <dgm:constr type="w" for="ch" forName="circ4Tx" refType="w" fact="0.26"/>
          <dgm:constr type="h" for="ch" forName="circ4Tx" refType="h" fact="0.255"/>
          <dgm:constr type="ctrX" for="ch" forName="circ5" refType="w" fact="0.4049"/>
          <dgm:constr type="ctrY" for="ch" forName="circ5" refType="h" fact="0.5567"/>
          <dgm:constr type="w" for="ch" forName="circ5" refType="w" fact="0.25"/>
          <dgm:constr type="h" for="ch" forName="circ5" refType="h" fact="0.35"/>
          <dgm:constr type="l" for="ch" forName="circ5Tx"/>
          <dgm:constr type="t" for="ch" forName="circ5Tx" refType="h" fact="0.31"/>
          <dgm:constr type="w" for="ch" forName="circ5Tx" refType="w" fact="0.26"/>
          <dgm:constr type="h" for="ch" forName="circ5Tx" refType="h" fact="0.255"/>
          <dgm:constr type="primFontSz" for="ch" ptType="node" op="equ"/>
        </dgm:constrLst>
      </dgm:if>
      <dgm:if name="Name15" axis="ch" ptType="node" func="cnt" op="equ" val="6">
        <dgm:constrLst>
          <dgm:constr type="ctrX" for="ch" forName="circ1" refType="w" fact="0.5"/>
          <dgm:constr type="ctrY" for="ch" forName="circ1" refType="h" fact="0.3844"/>
          <dgm:constr type="w" for="ch" forName="circ1" refType="w" fact="0.24"/>
          <dgm:constr type="h" for="ch" forName="circ1" refType="h" fact="0.3084"/>
          <dgm:constr type="l" for="ch" forName="circ1Tx" refType="w" fact="0.35"/>
          <dgm:constr type="t" for="ch" forName="circ1Tx"/>
          <dgm:constr type="w" for="ch" forName="circ1Tx" refType="w" fact="0.3"/>
          <dgm:constr type="h" for="ch" forName="circ1Tx" refType="h" fact="0.21"/>
          <dgm:constr type="ctrX" for="ch" forName="circ2" refType="w" fact="0.5779"/>
          <dgm:constr type="ctrY" for="ch" forName="circ2" refType="h" fact="0.4422"/>
          <dgm:constr type="w" for="ch" forName="circ2" refType="w" fact="0.24"/>
          <dgm:constr type="h" for="ch" forName="circ2" refType="h" fact="0.3084"/>
          <dgm:constr type="l" for="ch" forName="circ2Tx" refType="w" fact="0.7157"/>
          <dgm:constr type="t" for="ch" forName="circ2Tx" refType="h" fact="0.2"/>
          <dgm:constr type="w" for="ch" forName="circ2Tx" refType="w" fact="0.2843"/>
          <dgm:constr type="h" for="ch" forName="circ2Tx" refType="h" fact="0.23"/>
          <dgm:constr type="ctrX" for="ch" forName="circ3" refType="w" fact="0.5779"/>
          <dgm:constr type="ctrY" for="ch" forName="circ3" refType="h" fact="0.5578"/>
          <dgm:constr type="w" for="ch" forName="circ3" refType="w" fact="0.24"/>
          <dgm:constr type="h" for="ch" forName="circ3" refType="h" fact="0.3084"/>
          <dgm:constr type="l" for="ch" forName="circ3Tx" refType="w" fact="0.7157"/>
          <dgm:constr type="t" for="ch" forName="circ3Tx" refType="h" fact="0.543"/>
          <dgm:constr type="w" for="ch" forName="circ3Tx" refType="w" fact="0.2843"/>
          <dgm:constr type="h" for="ch" forName="circ3Tx" refType="h" fact="0.257"/>
          <dgm:constr type="ctrX" for="ch" forName="circ4" refType="w" fact="0.5"/>
          <dgm:constr type="ctrY" for="ch" forName="circ4" refType="h" fact="0.6157"/>
          <dgm:constr type="w" for="ch" forName="circ4" refType="w" fact="0.24"/>
          <dgm:constr type="h" for="ch" forName="circ4" refType="h" fact="0.3084"/>
          <dgm:constr type="l" for="ch" forName="circ4Tx" refType="w" fact="0.35"/>
          <dgm:constr type="t" for="ch" forName="circ4Tx" refType="h" fact="0.79"/>
          <dgm:constr type="w" for="ch" forName="circ4Tx" refType="w" fact="0.3"/>
          <dgm:constr type="h" for="ch" forName="circ4Tx" refType="h" fact="0.21"/>
          <dgm:constr type="ctrX" for="ch" forName="circ5" refType="w" fact="0.4221"/>
          <dgm:constr type="ctrY" for="ch" forName="circ5" refType="h" fact="0.5578"/>
          <dgm:constr type="w" for="ch" forName="circ5" refType="w" fact="0.24"/>
          <dgm:constr type="h" for="ch" forName="circ5" refType="h" fact="0.3084"/>
          <dgm:constr type="l" for="ch" forName="circ5Tx" refType="w" fact="0"/>
          <dgm:constr type="t" for="ch" forName="circ5Tx" refType="h" fact="0.543"/>
          <dgm:constr type="w" for="ch" forName="circ5Tx" refType="w" fact="0.2843"/>
          <dgm:constr type="h" for="ch" forName="circ5Tx" refType="h" fact="0.257"/>
          <dgm:constr type="ctrX" for="ch" forName="circ6" refType="w" fact="0.4221"/>
          <dgm:constr type="ctrY" for="ch" forName="circ6" refType="h" fact="0.4422"/>
          <dgm:constr type="w" for="ch" forName="circ6" refType="w" fact="0.24"/>
          <dgm:constr type="h" for="ch" forName="circ6" refType="h" fact="0.3084"/>
          <dgm:constr type="l" for="ch" forName="circ6Tx" refType="w" fact="0"/>
          <dgm:constr type="t" for="ch" forName="circ6Tx" refType="h" fact="0.2"/>
          <dgm:constr type="w" for="ch" forName="circ6Tx" refType="w" fact="0.2843"/>
          <dgm:constr type="h" for="ch" forName="circ6Tx" refType="h" fact="0.257"/>
          <dgm:constr type="primFontSz" for="ch" ptType="node" op="equ"/>
        </dgm:constrLst>
      </dgm:if>
      <dgm:else name="Name16">
        <dgm:constrLst>
          <dgm:constr type="ctrX" for="ch" forName="circ1" refType="w" fact="0.5"/>
          <dgm:constr type="ctrY" for="ch" forName="circ1" refType="h" fact="0.4177"/>
          <dgm:constr type="w" for="ch" forName="circ1" refType="w" fact="0.24"/>
          <dgm:constr type="h" for="ch" forName="circ1" refType="h" fact="0.3262"/>
          <dgm:constr type="l" for="ch" forName="circ1Tx" refType="w" fact="0.3625"/>
          <dgm:constr type="t" for="ch" forName="circ1Tx"/>
          <dgm:constr type="w" for="ch" forName="circ1Tx" refType="w" fact="0.275"/>
          <dgm:constr type="h" for="ch" forName="circ1Tx" refType="h" fact="0.2"/>
          <dgm:constr type="ctrX" for="ch" forName="circ2" refType="w" fact="0.5704"/>
          <dgm:constr type="ctrY" for="ch" forName="circ2" refType="h" fact="0.4637"/>
          <dgm:constr type="w" for="ch" forName="circ2" refType="w" fact="0.24"/>
          <dgm:constr type="h" for="ch" forName="circ2" refType="h" fact="0.3262"/>
          <dgm:constr type="l" for="ch" forName="circ2Tx" refType="w" fact="0.72"/>
          <dgm:constr type="t" for="ch" forName="circ2Tx" refType="h" fact="0.19"/>
          <dgm:constr type="w" for="ch" forName="circ2Tx" refType="w" fact="0.26"/>
          <dgm:constr type="h" for="ch" forName="circ2Tx" refType="h" fact="0.22"/>
          <dgm:constr type="ctrX" for="ch" forName="circ3" refType="w" fact="0.5877"/>
          <dgm:constr type="ctrY" for="ch" forName="circ3" refType="h" fact="0.5672"/>
          <dgm:constr type="w" for="ch" forName="circ3" refType="w" fact="0.24"/>
          <dgm:constr type="h" for="ch" forName="circ3" refType="h" fact="0.3262"/>
          <dgm:constr type="l" for="ch" forName="circ3Tx" refType="w" fact="0.745"/>
          <dgm:constr type="t" for="ch" forName="circ3Tx" refType="h" fact="0.47"/>
          <dgm:constr type="w" for="ch" forName="circ3Tx" refType="w" fact="0.255"/>
          <dgm:constr type="h" for="ch" forName="circ3Tx" refType="h" fact="0.235"/>
          <dgm:constr type="ctrX" for="ch" forName="circ4" refType="w" fact="0.539"/>
          <dgm:constr type="ctrY" for="ch" forName="circ4" refType="h" fact="0.6502"/>
          <dgm:constr type="w" for="ch" forName="circ4" refType="w" fact="0.24"/>
          <dgm:constr type="h" for="ch" forName="circ4" refType="h" fact="0.3262"/>
          <dgm:constr type="l" for="ch" forName="circ4Tx" refType="w" fact="0.635"/>
          <dgm:constr type="t" for="ch" forName="circ4Tx" refType="h" fact="0.785"/>
          <dgm:constr type="w" for="ch" forName="circ4Tx" refType="w" fact="0.275"/>
          <dgm:constr type="h" for="ch" forName="circ4Tx" refType="h" fact="0.215"/>
          <dgm:constr type="ctrX" for="ch" forName="circ5" refType="w" fact="0.461"/>
          <dgm:constr type="ctrY" for="ch" forName="circ5" refType="h" fact="0.6502"/>
          <dgm:constr type="w" for="ch" forName="circ5" refType="w" fact="0.24"/>
          <dgm:constr type="h" for="ch" forName="circ5" refType="h" fact="0.3262"/>
          <dgm:constr type="l" for="ch" forName="circ5Tx" refType="w" fact="0.09"/>
          <dgm:constr type="t" for="ch" forName="circ5Tx" refType="h" fact="0.785"/>
          <dgm:constr type="w" for="ch" forName="circ5Tx" refType="w" fact="0.275"/>
          <dgm:constr type="h" for="ch" forName="circ5Tx" refType="h" fact="0.215"/>
          <dgm:constr type="ctrX" for="ch" forName="circ6" refType="w" fact="0.4123"/>
          <dgm:constr type="ctrY" for="ch" forName="circ6" refType="h" fact="0.5672"/>
          <dgm:constr type="w" for="ch" forName="circ6" refType="w" fact="0.24"/>
          <dgm:constr type="h" for="ch" forName="circ6" refType="h" fact="0.3262"/>
          <dgm:constr type="l" for="ch" forName="circ6Tx"/>
          <dgm:constr type="t" for="ch" forName="circ6Tx" refType="h" fact="0.47"/>
          <dgm:constr type="w" for="ch" forName="circ6Tx" refType="w" fact="0.255"/>
          <dgm:constr type="h" for="ch" forName="circ6Tx" refType="h" fact="0.235"/>
          <dgm:constr type="ctrX" for="ch" forName="circ7" refType="w" fact="0.4296"/>
          <dgm:constr type="ctrY" for="ch" forName="circ7" refType="h" fact="0.4637"/>
          <dgm:constr type="w" for="ch" forName="circ7" refType="w" fact="0.24"/>
          <dgm:constr type="h" for="ch" forName="circ7" refType="h" fact="0.3262"/>
          <dgm:constr type="l" for="ch" forName="circ7Tx" refType="w" fact="0.02"/>
          <dgm:constr type="t" for="ch" forName="circ7Tx" refType="h" fact="0.19"/>
          <dgm:constr type="w" for="ch" forName="circ7Tx" refType="w" fact="0.26"/>
          <dgm:constr type="h" for="ch" forName="circ7Tx" refType="h" fact="0.22"/>
          <dgm:constr type="primFontSz" for="ch" ptType="node" op="equ"/>
        </dgm:constrLst>
      </dgm:else>
    </dgm:choose>
    <dgm:ruleLst/>
    <dgm:forEach name="Name17" axis="ch" ptType="node" cnt="1">
      <dgm:choose name="Name18">
        <dgm:if name="Name19" axis="root ch" ptType="all node" func="cnt" op="equ" val="1">
          <dgm:layoutNode name="circ1TxSh" styleLbl="vennNode1"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0">
              <dgm:if name="Name21" func="var" arg="dir" op="equ" val="norm">
                <dgm:choose name="Name22">
                  <dgm:if name="Name23" axis="root ch" ptType="all node" func="cnt" op="lte" val="4">
                    <dgm:presOf axis="desOrSelf" ptType="node"/>
                  </dgm:if>
                  <dgm:else name="Name24">
                    <dgm:presOf/>
                  </dgm:else>
                </dgm:choose>
              </dgm:if>
              <dgm:else name="Name25">
                <dgm:choose name="Name26">
                  <dgm:if name="Name27" axis="root ch" ptType="all node" func="cnt" op="equ" val="2">
                    <dgm:presOf axis="root ch desOrSelf" ptType="all node node" st="1 2 1" cnt="1 1 0"/>
                  </dgm:if>
                  <dgm:else name="Name28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if>
        <dgm:else name="Name29">
          <dgm:layoutNode name="circ1" styleLbl="vennNode1">
            <dgm:alg type="sp"/>
            <dgm:shape xmlns:r="http://schemas.openxmlformats.org/officeDocument/2006/relationships" type="ellipse" r:blip="">
              <dgm:adjLst/>
            </dgm:shape>
            <dgm:choose name="Name30">
              <dgm:if name="Name31" func="var" arg="dir" op="equ" val="norm">
                <dgm:choose name="Name32">
                  <dgm:if name="Name33" axis="root ch" ptType="all node" func="cnt" op="lte" val="4">
                    <dgm:presOf axis="desOrSelf" ptType="node"/>
                  </dgm:if>
                  <dgm:else name="Name34">
                    <dgm:presOf/>
                  </dgm:else>
                </dgm:choose>
              </dgm:if>
              <dgm:else name="Name35">
                <dgm:choose name="Name36">
                  <dgm:if name="Name37" axis="root ch" ptType="all node" func="cnt" op="equ" val="2">
                    <dgm:presOf axis="root ch desOrSelf" ptType="all node node" st="1 2 1" cnt="1 1 0"/>
                  </dgm:if>
                  <dgm:else name="Name38">
                    <dgm:choose name="Name39">
                      <dgm:if name="Name40" axis="root ch" ptType="all node" func="cnt" op="lte" val="4">
                        <dgm:presOf axis="desOrSelf" ptType="node"/>
                      </dgm:if>
                      <dgm:else name="Name41">
                        <dgm:presOf/>
                      </dgm:else>
                    </dgm:choose>
                  </dgm:else>
                </dgm:choose>
              </dgm:else>
            </dgm:choose>
            <dgm:constrLst/>
            <dgm:ruleLst/>
          </dgm:layoutNode>
          <dgm:layoutNode name="circ1Tx" styleLbl="revTx">
            <dgm:varLst>
              <dgm:chMax val="0"/>
              <dgm:chPref val="0"/>
              <dgm:bulletEnabled val="1"/>
            </dgm:varLst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choose name="Name42">
              <dgm:if name="Name43" func="var" arg="dir" op="equ" val="norm">
                <dgm:presOf axis="desOrSelf" ptType="node"/>
              </dgm:if>
              <dgm:else name="Name44">
                <dgm:choose name="Name45">
                  <dgm:if name="Name46" axis="root ch" ptType="all node" func="cnt" op="equ" val="2">
                    <dgm:presOf axis="root ch desOrSelf" ptType="all node node" st="1 2 1" cnt="1 1 0"/>
                  </dgm:if>
                  <dgm:else name="Name47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else>
      </dgm:choose>
    </dgm:forEach>
    <dgm:forEach name="Name48" axis="ch" ptType="node" st="2" cnt="1">
      <dgm:layoutNode name="circ2" styleLbl="vennNode1">
        <dgm:alg type="sp"/>
        <dgm:shape xmlns:r="http://schemas.openxmlformats.org/officeDocument/2006/relationships" type="ellipse" r:blip="">
          <dgm:adjLst/>
        </dgm:shape>
        <dgm:choose name="Name49">
          <dgm:if name="Name50" func="var" arg="dir" op="equ" val="norm">
            <dgm:choose name="Name51">
              <dgm:if name="Name52" axis="root ch" ptType="all node" func="cnt" op="lte" val="4">
                <dgm:presOf axis="desOrSelf" ptType="node"/>
              </dgm:if>
              <dgm:else name="Name53">
                <dgm:presOf/>
              </dgm:else>
            </dgm:choose>
          </dgm:if>
          <dgm:else name="Name54">
            <dgm:choose name="Name55">
              <dgm:if name="Name56" axis="root ch" ptType="all node" func="cnt" op="equ" val="2">
                <dgm:presOf axis="root ch desOrSelf" ptType="all node node" st="1 1 1" cnt="1 1 0"/>
              </dgm:if>
              <dgm:if name="Name57" axis="root ch" ptType="all node" func="cnt" op="equ" val="3">
                <dgm:presOf axis="root ch desOrSelf" ptType="all node node" st="1 3 1" cnt="1 1 0"/>
              </dgm:if>
              <dgm:if name="Name58" axis="root ch" ptType="all node" func="cnt" op="equ" val="4">
                <dgm:presOf axis="root ch desOrSelf" ptType="all node node" st="1 4 1" cnt="1 1 0"/>
              </dgm:if>
              <dgm:else name="Name59">
                <dgm:presOf/>
              </dgm:else>
            </dgm:choose>
          </dgm:else>
        </dgm:choose>
        <dgm:constrLst/>
        <dgm:ruleLst/>
      </dgm:layoutNode>
      <dgm:layoutNode name="circ2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60">
          <dgm:if name="Name61" func="var" arg="dir" op="equ" val="norm">
            <dgm:presOf axis="desOrSelf" ptType="node"/>
          </dgm:if>
          <dgm:else name="Name62">
            <dgm:choose name="Name63">
              <dgm:if name="Name64" axis="root ch" ptType="all node" func="cnt" op="equ" val="2">
                <dgm:presOf axis="root ch desOrSelf" ptType="all node node" st="1 1 1" cnt="1 1 0"/>
              </dgm:if>
              <dgm:if name="Name65" axis="root ch" ptType="all node" func="cnt" op="equ" val="3">
                <dgm:presOf axis="root ch desOrSelf" ptType="all node node" st="1 3 1" cnt="1 1 0"/>
              </dgm:if>
              <dgm:if name="Name66" axis="root ch" ptType="all node" func="cnt" op="equ" val="4">
                <dgm:presOf axis="root ch desOrSelf" ptType="all node node" st="1 4 1" cnt="1 1 0"/>
              </dgm:if>
              <dgm:if name="Name67" axis="root ch" ptType="all node" func="cnt" op="equ" val="5">
                <dgm:presOf axis="root ch desOrSelf" ptType="all node node" st="1 5 1" cnt="1 1 0"/>
              </dgm:if>
              <dgm:if name="Name68" axis="root ch" ptType="all node" func="cnt" op="equ" val="6">
                <dgm:presOf axis="root ch desOrSelf" ptType="all node node" st="1 6 1" cnt="1 1 0"/>
              </dgm:if>
              <dgm:else name="Name69">
                <dgm:presOf axis="root ch desOrSelf" ptType="all node node" st="1 7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70" axis="ch" ptType="node" st="3" cnt="1">
      <dgm:layoutNode name="circ3" styleLbl="vennNode1">
        <dgm:alg type="sp"/>
        <dgm:shape xmlns:r="http://schemas.openxmlformats.org/officeDocument/2006/relationships" type="ellipse" r:blip="">
          <dgm:adjLst/>
        </dgm:shape>
        <dgm:choose name="Name71">
          <dgm:if name="Name72" func="var" arg="dir" op="equ" val="norm">
            <dgm:choose name="Name73">
              <dgm:if name="Name74" axis="root ch" ptType="all node" func="cnt" op="lte" val="4">
                <dgm:presOf axis="desOrSelf" ptType="node"/>
              </dgm:if>
              <dgm:else name="Name75">
                <dgm:presOf/>
              </dgm:else>
            </dgm:choose>
          </dgm:if>
          <dgm:else name="Name76">
            <dgm:choose name="Name77">
              <dgm:if name="Name78" axis="root ch" ptType="all node" func="cnt" op="equ" val="3">
                <dgm:presOf axis="root ch desOrSelf" ptType="all node node" st="1 2 1" cnt="1 1 0"/>
              </dgm:if>
              <dgm:if name="Name79" axis="root ch" ptType="all node" func="cnt" op="equ" val="4">
                <dgm:presOf axis="root ch desOrSelf" ptType="all node node" st="1 3 1" cnt="1 1 0"/>
              </dgm:if>
              <dgm:else name="Name80">
                <dgm:presOf/>
              </dgm:else>
            </dgm:choose>
          </dgm:else>
        </dgm:choose>
        <dgm:constrLst/>
        <dgm:ruleLst/>
      </dgm:layoutNode>
      <dgm:layoutNode name="circ3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81">
          <dgm:if name="Name82" func="var" arg="dir" op="equ" val="norm">
            <dgm:presOf axis="desOrSelf" ptType="node"/>
          </dgm:if>
          <dgm:else name="Name83">
            <dgm:choose name="Name84">
              <dgm:if name="Name85" axis="root ch" ptType="all node" func="cnt" op="equ" val="3">
                <dgm:presOf axis="root ch desOrSelf" ptType="all node node" st="1 2 1" cnt="1 1 0"/>
              </dgm:if>
              <dgm:if name="Name86" axis="root ch" ptType="all node" func="cnt" op="equ" val="4">
                <dgm:presOf axis="root ch desOrSelf" ptType="all node node" st="1 3 1" cnt="1 1 0"/>
              </dgm:if>
              <dgm:if name="Name87" axis="root ch" ptType="all node" func="cnt" op="equ" val="5">
                <dgm:presOf axis="root ch desOrSelf" ptType="all node node" st="1 4 1" cnt="1 1 0"/>
              </dgm:if>
              <dgm:if name="Name88" axis="root ch" ptType="all node" func="cnt" op="equ" val="6">
                <dgm:presOf axis="root ch desOrSelf" ptType="all node node" st="1 5 1" cnt="1 1 0"/>
              </dgm:if>
              <dgm:else name="Name89">
                <dgm:presOf axis="root ch desOrSelf" ptType="all node node" st="1 6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circ4" styleLbl="vennNode1">
        <dgm:alg type="sp"/>
        <dgm:shape xmlns:r="http://schemas.openxmlformats.org/officeDocument/2006/relationships" type="ellipse" r:blip="">
          <dgm:adjLst/>
        </dgm:shape>
        <dgm:choose name="Name91">
          <dgm:if name="Name92" func="var" arg="dir" op="equ" val="norm">
            <dgm:choose name="Name93">
              <dgm:if name="Name94" axis="root ch" ptType="all node" func="cnt" op="lte" val="4">
                <dgm:presOf axis="desOrSelf" ptType="node"/>
              </dgm:if>
              <dgm:else name="Name95">
                <dgm:presOf/>
              </dgm:else>
            </dgm:choose>
          </dgm:if>
          <dgm:else name="Name96">
            <dgm:choose name="Name97">
              <dgm:if name="Name98" axis="root ch" ptType="all node" func="cnt" op="equ" val="4">
                <dgm:presOf axis="root ch desOrSelf" ptType="all node node" st="1 2 1" cnt="1 1 0"/>
              </dgm:if>
              <dgm:else name="Name99">
                <dgm:presOf/>
              </dgm:else>
            </dgm:choose>
          </dgm:else>
        </dgm:choose>
        <dgm:constrLst/>
        <dgm:ruleLst/>
      </dgm:layoutNode>
      <dgm:layoutNode name="circ4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0">
          <dgm:if name="Name101" func="var" arg="dir" op="equ" val="norm">
            <dgm:presOf axis="desOrSelf" ptType="node"/>
          </dgm:if>
          <dgm:else name="Name102">
            <dgm:choose name="Name103">
              <dgm:if name="Name104" axis="root ch" ptType="all node" func="cnt" op="equ" val="4">
                <dgm:presOf axis="root ch desOrSelf" ptType="all node node" st="1 2 1" cnt="1 1 0"/>
              </dgm:if>
              <dgm:if name="Name105" axis="root ch" ptType="all node" func="cnt" op="equ" val="5">
                <dgm:presOf axis="root ch desOrSelf" ptType="all node node" st="1 3 1" cnt="1 1 0"/>
              </dgm:if>
              <dgm:if name="Name106" axis="root ch" ptType="all node" func="cnt" op="equ" val="6">
                <dgm:presOf axis="root ch desOrSelf" ptType="all node node" st="1 4 1" cnt="1 1 0"/>
              </dgm:if>
              <dgm:else name="Name107">
                <dgm:presOf axis="root ch desOrSelf" ptType="all node node" st="1 5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08" axis="ch" ptType="node" st="5" cnt="1">
      <dgm:layoutNode name="circ5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5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9">
          <dgm:if name="Name110" func="var" arg="dir" op="equ" val="norm">
            <dgm:presOf axis="desOrSelf" ptType="node"/>
          </dgm:if>
          <dgm:else name="Name111">
            <dgm:choose name="Name112">
              <dgm:if name="Name113" axis="root ch" ptType="all node" func="cnt" op="equ" val="5">
                <dgm:presOf axis="root ch desOrSelf" ptType="all node node" st="1 2 1" cnt="1 1 0"/>
              </dgm:if>
              <dgm:if name="Name114" axis="root ch" ptType="all node" func="cnt" op="equ" val="6">
                <dgm:presOf axis="root ch desOrSelf" ptType="all node node" st="1 3 1" cnt="1 1 0"/>
              </dgm:if>
              <dgm:else name="Name115">
                <dgm:presOf axis="root ch desOrSelf" ptType="all node node" st="1 4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16" axis="ch" ptType="node" st="6" cnt="1">
      <dgm:layoutNode name="circ6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6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17">
          <dgm:if name="Name118" func="var" arg="dir" op="equ" val="norm">
            <dgm:presOf axis="desOrSelf" ptType="node"/>
          </dgm:if>
          <dgm:else name="Name119">
            <dgm:choose name="Name120">
              <dgm:if name="Name121" axis="root ch" ptType="all node" func="cnt" op="equ" val="6">
                <dgm:presOf axis="root ch desOrSelf" ptType="all node node" st="1 2 1" cnt="1 1 0"/>
              </dgm:if>
              <dgm:else name="Name122">
                <dgm:presOf axis="root ch desOrSelf" ptType="all node node" st="1 3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23" axis="ch" ptType="node" st="7" cnt="1">
      <dgm:layoutNode name="circ7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7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24">
          <dgm:if name="Name125" func="var" arg="dir" op="equ" val="norm">
            <dgm:presOf axis="desOrSelf" ptType="node"/>
          </dgm:if>
          <dgm:else name="Name126">
            <dgm:presOf axis="root ch desOrSelf" ptType="all node node" st="1 2 1" cnt="1 1 0"/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891821" y="5617774"/>
            <a:ext cx="7382935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989952" y="1016990"/>
            <a:ext cx="7179733" cy="4831643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990600" y="1009650"/>
            <a:ext cx="7179733" cy="4831643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769521" y="702069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7855433" y="749720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27201" y="1794935"/>
            <a:ext cx="5723468" cy="1828090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27200" y="3736622"/>
            <a:ext cx="5712179" cy="15240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770676" y="5357592"/>
            <a:ext cx="1213821" cy="365125"/>
          </a:xfrm>
        </p:spPr>
        <p:txBody>
          <a:bodyPr/>
          <a:lstStyle/>
          <a:p>
            <a:fld id="{CFA1F35D-236E-4814-BB19-AA9A73632763}" type="datetimeFigureOut">
              <a:rPr lang="es-AR" smtClean="0"/>
              <a:t>2/7/2018</a:t>
            </a:fld>
            <a:endParaRPr lang="es-A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174044" y="5357592"/>
            <a:ext cx="5034845" cy="365125"/>
          </a:xfrm>
        </p:spPr>
        <p:txBody>
          <a:bodyPr/>
          <a:lstStyle/>
          <a:p>
            <a:endParaRPr lang="es-A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13930" y="5357592"/>
            <a:ext cx="554023" cy="365125"/>
          </a:xfrm>
        </p:spPr>
        <p:txBody>
          <a:bodyPr/>
          <a:lstStyle>
            <a:lvl1pPr algn="ctr">
              <a:defRPr/>
            </a:lvl1pPr>
          </a:lstStyle>
          <a:p>
            <a:fld id="{A881F9E2-5C34-4271-8091-CF5092C13A01}" type="slidenum">
              <a:rPr lang="es-AR" smtClean="0"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A1F35D-236E-4814-BB19-AA9A73632763}" type="datetimeFigureOut">
              <a:rPr lang="es-AR" smtClean="0"/>
              <a:t>2/7/2018</a:t>
            </a:fld>
            <a:endParaRPr lang="es-A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81F9E2-5C34-4271-8091-CF5092C13A01}" type="slidenum">
              <a:rPr lang="es-AR" smtClean="0"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979" y="2239430"/>
            <a:ext cx="6254044" cy="1362075"/>
          </a:xfrm>
        </p:spPr>
        <p:txBody>
          <a:bodyPr anchor="b"/>
          <a:lstStyle>
            <a:lvl1pPr algn="ctr">
              <a:defRPr sz="4000" b="0" cap="none" baseline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6267" y="3725334"/>
            <a:ext cx="6231467" cy="1309511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A1F35D-236E-4814-BB19-AA9A73632763}" type="datetimeFigureOut">
              <a:rPr lang="es-AR" smtClean="0"/>
              <a:t>2/7/2018</a:t>
            </a:fld>
            <a:endParaRPr lang="es-A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81F9E2-5C34-4271-8091-CF5092C13A01}" type="slidenum">
              <a:rPr lang="es-AR" smtClean="0"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A1F35D-236E-4814-BB19-AA9A73632763}" type="datetimeFigureOut">
              <a:rPr lang="es-AR" smtClean="0"/>
              <a:t>2/7/2018</a:t>
            </a:fld>
            <a:endParaRPr lang="es-A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81F9E2-5C34-4271-8091-CF5092C13A01}" type="slidenum">
              <a:rPr lang="es-AR" smtClean="0"/>
              <a:t>‹Nº›</a:t>
            </a:fld>
            <a:endParaRPr lang="es-AR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298448" y="2121407"/>
            <a:ext cx="3200400" cy="3602736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63440" y="2119313"/>
            <a:ext cx="3200400" cy="3605212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57869" y="2122312"/>
            <a:ext cx="2939521" cy="820208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10669" y="2122311"/>
            <a:ext cx="2944368" cy="822960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A1F35D-236E-4814-BB19-AA9A73632763}" type="datetimeFigureOut">
              <a:rPr lang="es-AR" smtClean="0"/>
              <a:t>2/7/2018</a:t>
            </a:fld>
            <a:endParaRPr lang="es-A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81F9E2-5C34-4271-8091-CF5092C13A01}" type="slidenum">
              <a:rPr lang="es-AR" smtClean="0"/>
              <a:t>‹Nº›</a:t>
            </a:fld>
            <a:endParaRPr lang="es-AR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298448" y="2944368"/>
            <a:ext cx="3227832" cy="2779776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45151" y="2944813"/>
            <a:ext cx="3227832" cy="2779776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A1F35D-236E-4814-BB19-AA9A73632763}" type="datetimeFigureOut">
              <a:rPr lang="es-AR" smtClean="0"/>
              <a:t>2/7/2018</a:t>
            </a:fld>
            <a:endParaRPr lang="es-A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81F9E2-5C34-4271-8091-CF5092C13A01}" type="slidenum">
              <a:rPr lang="es-AR" smtClean="0"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A1F35D-236E-4814-BB19-AA9A73632763}" type="datetimeFigureOut">
              <a:rPr lang="es-AR" smtClean="0"/>
              <a:t>2/7/2018</a:t>
            </a:fld>
            <a:endParaRPr lang="es-A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81F9E2-5C34-4271-8091-CF5092C13A01}" type="slidenum">
              <a:rPr lang="es-AR" smtClean="0"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1" name="Freeform 1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/>
          <p:cNvSpPr/>
          <p:nvPr/>
        </p:nvSpPr>
        <p:spPr>
          <a:xfrm rot="60000">
            <a:off x="4471416" y="603504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 rot="21540000">
            <a:off x="749808" y="576072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8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9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8976" y="2020042"/>
            <a:ext cx="3064827" cy="1503037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 rot="60000">
            <a:off x="4854291" y="1150993"/>
            <a:ext cx="3020792" cy="4625489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48125" y="3623748"/>
            <a:ext cx="3048891" cy="2100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1698" y="5885672"/>
            <a:ext cx="1213821" cy="365125"/>
          </a:xfrm>
        </p:spPr>
        <p:txBody>
          <a:bodyPr/>
          <a:lstStyle/>
          <a:p>
            <a:fld id="{CFA1F35D-236E-4814-BB19-AA9A73632763}" type="datetimeFigureOut">
              <a:rPr lang="es-AR" smtClean="0"/>
              <a:t>2/7/2018</a:t>
            </a:fld>
            <a:endParaRPr lang="es-A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54" y="5829261"/>
            <a:ext cx="3522607" cy="365125"/>
          </a:xfrm>
        </p:spPr>
        <p:txBody>
          <a:bodyPr/>
          <a:lstStyle/>
          <a:p>
            <a:endParaRPr lang="es-A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57313" y="5896961"/>
            <a:ext cx="554023" cy="365125"/>
          </a:xfrm>
        </p:spPr>
        <p:txBody>
          <a:bodyPr/>
          <a:lstStyle/>
          <a:p>
            <a:fld id="{A881F9E2-5C34-4271-8091-CF5092C13A01}" type="slidenum">
              <a:rPr lang="es-AR" smtClean="0"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1" name="Freeform 3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5058" y="575769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/>
          <p:cNvSpPr/>
          <p:nvPr/>
        </p:nvSpPr>
        <p:spPr>
          <a:xfrm rot="60000">
            <a:off x="4464768" y="603920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5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6424" y="2020824"/>
            <a:ext cx="3063240" cy="1499616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60000">
            <a:off x="4898615" y="1207272"/>
            <a:ext cx="2913863" cy="4539412"/>
          </a:xfrm>
          <a:ln w="101600" cap="rnd">
            <a:solidFill>
              <a:srgbClr val="FFFFFF"/>
            </a:solidFill>
          </a:ln>
          <a:effectLst>
            <a:outerShdw blurRad="889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52144" y="3621024"/>
            <a:ext cx="3044952" cy="210312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5936" y="5888737"/>
            <a:ext cx="1213821" cy="365125"/>
          </a:xfrm>
        </p:spPr>
        <p:txBody>
          <a:bodyPr/>
          <a:lstStyle/>
          <a:p>
            <a:fld id="{CFA1F35D-236E-4814-BB19-AA9A73632763}" type="datetimeFigureOut">
              <a:rPr lang="es-AR" smtClean="0"/>
              <a:t>2/7/2018</a:t>
            </a:fld>
            <a:endParaRPr lang="es-A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69" y="5831037"/>
            <a:ext cx="3319043" cy="365125"/>
          </a:xfrm>
        </p:spPr>
        <p:txBody>
          <a:bodyPr/>
          <a:lstStyle/>
          <a:p>
            <a:endParaRPr lang="es-A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62089" y="5900026"/>
            <a:ext cx="554023" cy="365125"/>
          </a:xfrm>
        </p:spPr>
        <p:txBody>
          <a:bodyPr/>
          <a:lstStyle/>
          <a:p>
            <a:fld id="{A881F9E2-5C34-4271-8091-CF5092C13A01}" type="slidenum">
              <a:rPr lang="es-AR" smtClean="0"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A1F35D-236E-4814-BB19-AA9A73632763}" type="datetimeFigureOut">
              <a:rPr lang="es-AR" smtClean="0"/>
              <a:t>2/7/2018</a:t>
            </a:fld>
            <a:endParaRPr lang="es-A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81F9E2-5C34-4271-8091-CF5092C13A01}" type="slidenum">
              <a:rPr lang="es-AR" smtClean="0"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1" y="925690"/>
            <a:ext cx="1430867" cy="476391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8221" y="1106312"/>
            <a:ext cx="5178779" cy="4402667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A1F35D-236E-4814-BB19-AA9A73632763}" type="datetimeFigureOut">
              <a:rPr lang="es-AR" smtClean="0"/>
              <a:t>2/7/2018</a:t>
            </a:fld>
            <a:endParaRPr lang="es-A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81F9E2-5C34-4271-8091-CF5092C13A01}" type="slidenum">
              <a:rPr lang="es-AR" smtClean="0"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4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628650" y="6069330"/>
            <a:ext cx="792099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731520" y="575310"/>
            <a:ext cx="7696200" cy="5715000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31520" y="576072"/>
            <a:ext cx="7696200" cy="5715000"/>
          </a:xfrm>
          <a:prstGeom prst="rect">
            <a:avLst/>
          </a:prstGeom>
          <a:blipFill dpi="0" rotWithShape="1">
            <a:blip r:embed="rId13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1435684">
            <a:off x="543741" y="273091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4096196">
            <a:off x="8115079" y="298163"/>
            <a:ext cx="566928" cy="566928"/>
          </a:xfrm>
          <a:prstGeom prst="rect">
            <a:avLst/>
          </a:prstGeom>
          <a:noFill/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5023" y="817582"/>
            <a:ext cx="6965245" cy="120248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63040" y="2119257"/>
            <a:ext cx="6196405" cy="360381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54588" y="5809152"/>
            <a:ext cx="12138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CFA1F35D-236E-4814-BB19-AA9A73632763}" type="datetimeFigureOut">
              <a:rPr lang="es-AR" smtClean="0"/>
              <a:t>2/7/2018</a:t>
            </a:fld>
            <a:endParaRPr lang="es-A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4401" y="5809152"/>
            <a:ext cx="55401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endParaRPr lang="es-A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70202" y="5809152"/>
            <a:ext cx="55402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A881F9E2-5C34-4271-8091-CF5092C13A01}" type="slidenum">
              <a:rPr lang="es-AR" smtClean="0"/>
              <a:t>‹Nº›</a:t>
            </a:fld>
            <a:endParaRPr lang="es-A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1168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7432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187624" y="1290759"/>
            <a:ext cx="6876764" cy="1490169"/>
          </a:xfrm>
        </p:spPr>
        <p:txBody>
          <a:bodyPr>
            <a:noAutofit/>
          </a:bodyPr>
          <a:lstStyle/>
          <a:p>
            <a:r>
              <a:rPr lang="es-AR" sz="3200" b="1" dirty="0" smtClean="0">
                <a:solidFill>
                  <a:schemeClr val="tx1">
                    <a:lumMod val="50000"/>
                    <a:lumOff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Concurso de ascenso de antecedentes, méritos y oposición. Convocatoria 2016</a:t>
            </a:r>
            <a:endParaRPr lang="es-AR" sz="3200" b="1" dirty="0">
              <a:solidFill>
                <a:schemeClr val="tx1">
                  <a:lumMod val="50000"/>
                  <a:lumOff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043608" y="2852936"/>
            <a:ext cx="7056784" cy="1944216"/>
          </a:xfrm>
        </p:spPr>
        <p:txBody>
          <a:bodyPr>
            <a:noAutofit/>
          </a:bodyPr>
          <a:lstStyle/>
          <a:p>
            <a:r>
              <a:rPr lang="es-AR" sz="2800" b="1" dirty="0" smtClean="0">
                <a:solidFill>
                  <a:schemeClr val="tx1"/>
                </a:solidFill>
              </a:rPr>
              <a:t>III Jornada Presencial</a:t>
            </a:r>
          </a:p>
          <a:p>
            <a:r>
              <a:rPr lang="es-ES" sz="2800" b="1" dirty="0">
                <a:solidFill>
                  <a:schemeClr val="tx1"/>
                </a:solidFill>
              </a:rPr>
              <a:t>A</a:t>
            </a:r>
            <a:r>
              <a:rPr lang="es-ES" sz="2800" b="1" dirty="0" smtClean="0">
                <a:solidFill>
                  <a:schemeClr val="tx1"/>
                </a:solidFill>
              </a:rPr>
              <a:t>compañamiento</a:t>
            </a:r>
            <a:r>
              <a:rPr lang="es-ES" sz="2800" b="1" dirty="0">
                <a:solidFill>
                  <a:schemeClr val="tx1"/>
                </a:solidFill>
              </a:rPr>
              <a:t>, orientación y apoyo para la </a:t>
            </a:r>
            <a:r>
              <a:rPr lang="es-ES" sz="2800" b="1" dirty="0" smtClean="0">
                <a:solidFill>
                  <a:schemeClr val="tx1"/>
                </a:solidFill>
              </a:rPr>
              <a:t>elaboración del </a:t>
            </a:r>
            <a:r>
              <a:rPr lang="es-ES" sz="2800" b="1" dirty="0">
                <a:solidFill>
                  <a:schemeClr val="tx1"/>
                </a:solidFill>
              </a:rPr>
              <a:t>informe escrito, a defender en el Coloquio Integrador de la Residencia</a:t>
            </a:r>
            <a:endParaRPr lang="es-AR" sz="2800" b="1" dirty="0">
              <a:solidFill>
                <a:schemeClr val="tx1"/>
              </a:solidFill>
            </a:endParaRPr>
          </a:p>
        </p:txBody>
      </p:sp>
      <p:sp>
        <p:nvSpPr>
          <p:cNvPr id="4" name="CuadroTexto 3"/>
          <p:cNvSpPr txBox="1"/>
          <p:nvPr/>
        </p:nvSpPr>
        <p:spPr>
          <a:xfrm>
            <a:off x="1331640" y="4974267"/>
            <a:ext cx="640871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/>
              <a:t>2</a:t>
            </a:r>
            <a:r>
              <a:rPr lang="es-ES" sz="2400" b="1" dirty="0" smtClean="0"/>
              <a:t>, 3 y 4  </a:t>
            </a:r>
            <a:r>
              <a:rPr lang="es-ES" sz="2400" b="1" dirty="0"/>
              <a:t>de julio de </a:t>
            </a:r>
            <a:r>
              <a:rPr lang="es-ES" sz="2400" b="1" dirty="0" smtClean="0"/>
              <a:t>2018 </a:t>
            </a:r>
          </a:p>
          <a:p>
            <a:pPr algn="ctr"/>
            <a:r>
              <a:rPr lang="es-AR" sz="2400" b="1" dirty="0" smtClean="0"/>
              <a:t>Auditorio</a:t>
            </a:r>
            <a:r>
              <a:rPr lang="es-AR" sz="2400" b="1" dirty="0"/>
              <a:t> Eloy Camus</a:t>
            </a:r>
          </a:p>
        </p:txBody>
      </p:sp>
    </p:spTree>
    <p:extLst>
      <p:ext uri="{BB962C8B-B14F-4D97-AF65-F5344CB8AC3E}">
        <p14:creationId xmlns:p14="http://schemas.microsoft.com/office/powerpoint/2010/main" val="16027211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CuadroTexto"/>
          <p:cNvSpPr txBox="1"/>
          <p:nvPr/>
        </p:nvSpPr>
        <p:spPr>
          <a:xfrm>
            <a:off x="3293511" y="3897746"/>
            <a:ext cx="47076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2400" dirty="0"/>
              <a:t>    </a:t>
            </a:r>
          </a:p>
        </p:txBody>
      </p:sp>
      <p:sp>
        <p:nvSpPr>
          <p:cNvPr id="7" name="6 CuadroTexto"/>
          <p:cNvSpPr txBox="1"/>
          <p:nvPr/>
        </p:nvSpPr>
        <p:spPr>
          <a:xfrm>
            <a:off x="1575464" y="4900342"/>
            <a:ext cx="64529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dirty="0" smtClean="0"/>
              <a:t>           </a:t>
            </a:r>
            <a:endParaRPr lang="es-AR" sz="3600" dirty="0" smtClean="0"/>
          </a:p>
        </p:txBody>
      </p:sp>
      <p:sp>
        <p:nvSpPr>
          <p:cNvPr id="2" name="1 Rectángulo"/>
          <p:cNvSpPr/>
          <p:nvPr/>
        </p:nvSpPr>
        <p:spPr>
          <a:xfrm>
            <a:off x="1115616" y="1417823"/>
            <a:ext cx="712879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R" sz="4000" dirty="0"/>
              <a:t>Redacción del </a:t>
            </a:r>
            <a:r>
              <a:rPr lang="es-CR" sz="4000" dirty="0" smtClean="0"/>
              <a:t>Informe Escrito: </a:t>
            </a:r>
            <a:r>
              <a:rPr lang="es-CR" sz="4000" dirty="0"/>
              <a:t>Estructura y características. Pautas y sugerencias</a:t>
            </a:r>
            <a:endParaRPr lang="es-AR" sz="4000" dirty="0"/>
          </a:p>
        </p:txBody>
      </p:sp>
      <p:pic>
        <p:nvPicPr>
          <p:cNvPr id="12" name="11 Imagen" descr="C:\Users\Usuario\AppData\Local\Microsoft\Windows\Temporary Internet Files\Content.IE5\DUR0OO16\MC900196328[1].wmf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24128" y="3999840"/>
            <a:ext cx="1785949" cy="1714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8946435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971600" y="2348880"/>
            <a:ext cx="7128792" cy="3170099"/>
          </a:xfrm>
          <a:prstGeom prst="rect">
            <a:avLst/>
          </a:prstGeom>
          <a:solidFill>
            <a:schemeClr val="bg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s-AR" sz="4000" dirty="0" smtClean="0"/>
              <a:t>La tarea final con la que culmina el proceso de residencia es la redacción del informe.</a:t>
            </a:r>
          </a:p>
          <a:p>
            <a:pPr algn="ctr"/>
            <a:endParaRPr lang="es-AR" sz="4000" dirty="0" smtClean="0"/>
          </a:p>
        </p:txBody>
      </p:sp>
      <p:pic>
        <p:nvPicPr>
          <p:cNvPr id="3" name="2 Imagen" descr="https://encrypted-tbn0.gstatic.com/images?q=tbn:ANd9GcTMmuVz7jFAfqQc2ykvbzTTEjq6BY_mGCO1DYdbDluvQdrpy50Jbw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764704"/>
            <a:ext cx="3240360" cy="158417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8061114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899592" y="836712"/>
            <a:ext cx="6480720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AR" sz="3200" dirty="0"/>
              <a:t>Se ha llevado a cabo una </a:t>
            </a:r>
            <a:r>
              <a:rPr lang="es-AR" sz="3200" dirty="0" smtClean="0"/>
              <a:t>sistematización, </a:t>
            </a:r>
            <a:r>
              <a:rPr lang="es-AR" sz="3200" dirty="0"/>
              <a:t>y los resultados </a:t>
            </a:r>
            <a:r>
              <a:rPr lang="es-AR" sz="3200" dirty="0" smtClean="0"/>
              <a:t>de la intervención a través de la línea de acción, </a:t>
            </a:r>
            <a:r>
              <a:rPr lang="es-AR" sz="3200" dirty="0"/>
              <a:t>se encuentran </a:t>
            </a:r>
            <a:r>
              <a:rPr lang="es-AR" sz="3200" dirty="0" smtClean="0"/>
              <a:t>en matrices, </a:t>
            </a:r>
            <a:r>
              <a:rPr lang="es-AR" sz="3200" dirty="0"/>
              <a:t>tablas, gráficas, etc.</a:t>
            </a:r>
          </a:p>
          <a:p>
            <a:pPr algn="just"/>
            <a:r>
              <a:rPr lang="es-AR" sz="3200" dirty="0"/>
              <a:t>Pero el proceso aun no termina, es necesario comunicar los resultados mediante un informe.</a:t>
            </a:r>
          </a:p>
          <a:p>
            <a:endParaRPr lang="es-AR" sz="3200" dirty="0"/>
          </a:p>
          <a:p>
            <a:endParaRPr lang="es-AR" dirty="0"/>
          </a:p>
        </p:txBody>
      </p:sp>
      <p:pic>
        <p:nvPicPr>
          <p:cNvPr id="4" name="3 Imagen" descr="https://encrypted-tbn2.gstatic.com/images?q=tbn:ANd9GcRya4vNFb2cF2OGCrsH451cDFIBlU5pIBvgecHLEYYkBgRiENCb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4365104"/>
            <a:ext cx="2736304" cy="194421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3057674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827584" y="1124744"/>
            <a:ext cx="7488832" cy="3939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3600" dirty="0"/>
              <a:t>Primero debemos definir</a:t>
            </a:r>
            <a:r>
              <a:rPr lang="es-AR" sz="3600" dirty="0" smtClean="0"/>
              <a:t>:</a:t>
            </a:r>
          </a:p>
          <a:p>
            <a:endParaRPr lang="es-AR" sz="1400" dirty="0"/>
          </a:p>
          <a:p>
            <a:pPr marL="285750" indent="-285750">
              <a:buFont typeface="Wingdings" pitchFamily="2" charset="2"/>
              <a:buChar char="§"/>
            </a:pPr>
            <a:r>
              <a:rPr lang="es-AR" sz="3600" dirty="0"/>
              <a:t>Las razones por las que </a:t>
            </a:r>
            <a:r>
              <a:rPr lang="es-AR" sz="3600" dirty="0" smtClean="0"/>
              <a:t>surge el trabajo de sistematización.</a:t>
            </a:r>
          </a:p>
          <a:p>
            <a:endParaRPr lang="es-AR" sz="3600" dirty="0"/>
          </a:p>
          <a:p>
            <a:pPr marL="285750" indent="-285750">
              <a:buFont typeface="Wingdings" pitchFamily="2" charset="2"/>
              <a:buChar char="§"/>
            </a:pPr>
            <a:r>
              <a:rPr lang="es-AR" sz="3600" dirty="0" smtClean="0"/>
              <a:t>El </a:t>
            </a:r>
            <a:r>
              <a:rPr lang="es-AR" sz="3600" dirty="0"/>
              <a:t>contexto en el cual se ha de presentar</a:t>
            </a:r>
            <a:r>
              <a:rPr lang="es-AR" sz="3600" dirty="0" smtClean="0"/>
              <a:t>.</a:t>
            </a:r>
            <a:endParaRPr lang="es-AR" sz="3600" dirty="0"/>
          </a:p>
          <a:p>
            <a:endParaRPr lang="es-AR" sz="2000" dirty="0"/>
          </a:p>
        </p:txBody>
      </p:sp>
    </p:spTree>
    <p:extLst>
      <p:ext uri="{BB962C8B-B14F-4D97-AF65-F5344CB8AC3E}">
        <p14:creationId xmlns:p14="http://schemas.microsoft.com/office/powerpoint/2010/main" val="37262487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1043608" y="1124744"/>
            <a:ext cx="7128792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AR" sz="3600" dirty="0"/>
              <a:t>Debemos considerar que </a:t>
            </a:r>
            <a:r>
              <a:rPr lang="es-AR" sz="3600" dirty="0" smtClean="0"/>
              <a:t>el proceso de sistematización es </a:t>
            </a:r>
            <a:r>
              <a:rPr lang="es-AR" sz="3600" dirty="0"/>
              <a:t>un trabajo </a:t>
            </a:r>
            <a:r>
              <a:rPr lang="es-AR" sz="3600" dirty="0" smtClean="0"/>
              <a:t>que debe </a:t>
            </a:r>
            <a:r>
              <a:rPr lang="es-AR" sz="3600" dirty="0"/>
              <a:t>adecuarse </a:t>
            </a:r>
            <a:r>
              <a:rPr lang="es-AR" sz="3600" dirty="0" smtClean="0"/>
              <a:t>al propósito de la línea de acción.</a:t>
            </a:r>
            <a:endParaRPr lang="es-AR" sz="3600" dirty="0"/>
          </a:p>
          <a:p>
            <a:pPr algn="just"/>
            <a:endParaRPr lang="es-AR" sz="3600" dirty="0"/>
          </a:p>
          <a:p>
            <a:pPr algn="just"/>
            <a:r>
              <a:rPr lang="es-AR" sz="3600" dirty="0"/>
              <a:t>Debe suministrar información </a:t>
            </a:r>
            <a:r>
              <a:rPr lang="es-AR" sz="3600" dirty="0" smtClean="0"/>
              <a:t>clara y </a:t>
            </a:r>
            <a:r>
              <a:rPr lang="es-AR" sz="3600" dirty="0"/>
              <a:t>precisa sobre algo, o acerca de un aspecto de la realidad</a:t>
            </a:r>
            <a:r>
              <a:rPr lang="es-AR" sz="3600" dirty="0" smtClean="0"/>
              <a:t>.</a:t>
            </a:r>
            <a:endParaRPr lang="es-AR" sz="3600" dirty="0"/>
          </a:p>
        </p:txBody>
      </p:sp>
    </p:spTree>
    <p:extLst>
      <p:ext uri="{BB962C8B-B14F-4D97-AF65-F5344CB8AC3E}">
        <p14:creationId xmlns:p14="http://schemas.microsoft.com/office/powerpoint/2010/main" val="7529807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971600" y="1391285"/>
            <a:ext cx="6840759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AR" sz="6000" b="1" dirty="0" smtClean="0"/>
              <a:t>Elementos del Informe escrito de la Etapa de Residencia</a:t>
            </a:r>
          </a:p>
          <a:p>
            <a:pPr algn="ctr"/>
            <a:r>
              <a:rPr lang="es-AR" sz="2000" dirty="0" smtClean="0"/>
              <a:t>(Resolución N° 723-SE-2018; Vázquez; </a:t>
            </a:r>
            <a:r>
              <a:rPr lang="es-AR" sz="2000" dirty="0" err="1" smtClean="0"/>
              <a:t>Abal</a:t>
            </a:r>
            <a:r>
              <a:rPr lang="es-AR" sz="2000" dirty="0" smtClean="0"/>
              <a:t> Medina, </a:t>
            </a:r>
            <a:r>
              <a:rPr lang="es-AR" sz="2000" dirty="0"/>
              <a:t>2004 y Ana, </a:t>
            </a:r>
            <a:r>
              <a:rPr lang="es-AR" sz="2000" dirty="0" err="1"/>
              <a:t>Bikel</a:t>
            </a:r>
            <a:r>
              <a:rPr lang="es-AR" sz="2000" dirty="0"/>
              <a:t>, 2006)</a:t>
            </a:r>
          </a:p>
        </p:txBody>
      </p:sp>
    </p:spTree>
    <p:extLst>
      <p:ext uri="{BB962C8B-B14F-4D97-AF65-F5344CB8AC3E}">
        <p14:creationId xmlns:p14="http://schemas.microsoft.com/office/powerpoint/2010/main" val="3814643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251520" y="842376"/>
            <a:ext cx="8640960" cy="553895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s-ES" sz="3600" b="1" dirty="0" err="1" smtClean="0">
                <a:ea typeface="Calibri" panose="020F0502020204030204" pitchFamily="34" charset="0"/>
                <a:cs typeface="Times New Roman" panose="02020603050405020304" pitchFamily="18" charset="0"/>
              </a:rPr>
              <a:t>I.Requisitos</a:t>
            </a:r>
            <a:r>
              <a:rPr lang="es-ES" sz="3600" b="1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 de presentación del Informa Escrito de la Etapa de Residencia</a:t>
            </a:r>
          </a:p>
          <a:p>
            <a:pPr marL="457200" lvl="0" indent="-457200" fontAlgn="base">
              <a:buFont typeface="Arial" panose="020B0604020202020204" pitchFamily="34" charset="0"/>
              <a:buChar char="•"/>
            </a:pPr>
            <a:r>
              <a:rPr lang="es-ES" sz="3600" dirty="0" smtClean="0"/>
              <a:t>Aspectos Formales </a:t>
            </a:r>
            <a:r>
              <a:rPr lang="es-ES" sz="3600" b="1" dirty="0"/>
              <a:t>de la </a:t>
            </a:r>
            <a:r>
              <a:rPr lang="es-ES" sz="3600" b="1" dirty="0" smtClean="0"/>
              <a:t>Presentación: </a:t>
            </a:r>
            <a:r>
              <a:rPr lang="es-ES" sz="3600" dirty="0" smtClean="0"/>
              <a:t>Conforme al </a:t>
            </a:r>
            <a:r>
              <a:rPr lang="es-ES" sz="3600" dirty="0"/>
              <a:t>Anexo I, Punto 5 de la Resolución 0280-SE-2018</a:t>
            </a:r>
            <a:r>
              <a:rPr lang="es-ES" sz="3600" dirty="0" smtClean="0"/>
              <a:t>.</a:t>
            </a:r>
          </a:p>
          <a:p>
            <a:pPr marL="457200" lvl="0" indent="-457200" fontAlgn="base">
              <a:buFont typeface="Arial" panose="020B0604020202020204" pitchFamily="34" charset="0"/>
              <a:buChar char="•"/>
            </a:pPr>
            <a:r>
              <a:rPr lang="es-ES" sz="3600" dirty="0" smtClean="0"/>
              <a:t>Estructura del informe escrito: Resolución 0723-SE-2018.Resolución…..</a:t>
            </a:r>
            <a:endParaRPr lang="es-AR" sz="3600" dirty="0"/>
          </a:p>
          <a:p>
            <a:pPr marL="457200" indent="-457200" algn="just">
              <a:lnSpc>
                <a:spcPct val="115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s-ES" sz="3600" b="1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Se deberá presentar una </a:t>
            </a:r>
            <a:r>
              <a:rPr lang="es-ES" sz="3600" b="1" dirty="0">
                <a:ea typeface="Calibri" panose="020F0502020204030204" pitchFamily="34" charset="0"/>
                <a:cs typeface="Times New Roman" panose="02020603050405020304" pitchFamily="18" charset="0"/>
              </a:rPr>
              <a:t>carpeta por </a:t>
            </a:r>
            <a:r>
              <a:rPr lang="es-ES" sz="3600" b="1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grupo, </a:t>
            </a:r>
            <a:r>
              <a:rPr lang="es-ES" sz="3600" b="1" dirty="0">
                <a:ea typeface="Calibri" panose="020F0502020204030204" pitchFamily="34" charset="0"/>
                <a:cs typeface="Times New Roman" panose="02020603050405020304" pitchFamily="18" charset="0"/>
              </a:rPr>
              <a:t>con tres ejemplares</a:t>
            </a:r>
            <a:r>
              <a:rPr lang="es-ES" sz="3600" b="1" dirty="0" smtClean="0"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es-AR" sz="3600" b="1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9272375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179512" y="260648"/>
            <a:ext cx="8784976" cy="6336704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s-AR" sz="3600" b="1" dirty="0" smtClean="0"/>
              <a:t>1° </a:t>
            </a:r>
            <a:r>
              <a:rPr lang="es-ES" sz="3600" b="1" dirty="0" smtClean="0"/>
              <a:t>Carátula (Portada del Informe)</a:t>
            </a:r>
            <a:endParaRPr lang="es-AR" sz="3600" dirty="0"/>
          </a:p>
          <a:p>
            <a:r>
              <a:rPr lang="es-ES" sz="3600" dirty="0"/>
              <a:t>En una carilla </a:t>
            </a:r>
            <a:r>
              <a:rPr lang="es-ES" sz="3600" dirty="0" smtClean="0"/>
              <a:t> </a:t>
            </a:r>
            <a:r>
              <a:rPr lang="es-ES" sz="3600" dirty="0"/>
              <a:t>se </a:t>
            </a:r>
            <a:r>
              <a:rPr lang="es-ES" sz="3600" dirty="0" smtClean="0"/>
              <a:t>consignará:</a:t>
            </a:r>
            <a:endParaRPr lang="es-AR" sz="3600" dirty="0"/>
          </a:p>
          <a:p>
            <a:pPr marL="457200" lvl="0" indent="-457200" fontAlgn="base">
              <a:buFont typeface="Wingdings" panose="05000000000000000000" pitchFamily="2" charset="2"/>
              <a:buChar char="§"/>
            </a:pPr>
            <a:r>
              <a:rPr lang="es-ES" sz="3600" dirty="0" smtClean="0"/>
              <a:t>Encabezado: “</a:t>
            </a:r>
            <a:r>
              <a:rPr lang="es-AR" sz="3600" b="1" dirty="0" smtClean="0"/>
              <a:t>Concurso </a:t>
            </a:r>
            <a:r>
              <a:rPr lang="es-AR" sz="3600" b="1" dirty="0"/>
              <a:t>de ascenso de antecedentes, méritos y oposición. Convocatoria </a:t>
            </a:r>
            <a:r>
              <a:rPr lang="es-AR" sz="3600" b="1" dirty="0" smtClean="0"/>
              <a:t>2016”</a:t>
            </a:r>
            <a:r>
              <a:rPr lang="es-ES" sz="3600" dirty="0" smtClean="0"/>
              <a:t> ;</a:t>
            </a:r>
            <a:endParaRPr lang="es-AR" sz="3600" dirty="0"/>
          </a:p>
          <a:p>
            <a:pPr marL="457200" lvl="0" indent="-457200" fontAlgn="base">
              <a:buFont typeface="Wingdings" panose="05000000000000000000" pitchFamily="2" charset="2"/>
              <a:buChar char="§"/>
            </a:pPr>
            <a:r>
              <a:rPr lang="es-ES" sz="3600" dirty="0" smtClean="0"/>
              <a:t>Nombres y Apellidos de los integrantes del grupo;</a:t>
            </a:r>
            <a:endParaRPr lang="es-AR" sz="3600" dirty="0"/>
          </a:p>
          <a:p>
            <a:pPr marL="457200" lvl="0" indent="-457200" fontAlgn="base">
              <a:buFont typeface="Wingdings" panose="05000000000000000000" pitchFamily="2" charset="2"/>
              <a:buChar char="§"/>
            </a:pPr>
            <a:r>
              <a:rPr lang="es-ES" sz="3600" dirty="0" smtClean="0"/>
              <a:t>Número grupo;</a:t>
            </a:r>
            <a:endParaRPr lang="es-AR" sz="3600" dirty="0"/>
          </a:p>
          <a:p>
            <a:pPr marL="457200" lvl="0" indent="-457200" fontAlgn="base">
              <a:buFont typeface="Wingdings" panose="05000000000000000000" pitchFamily="2" charset="2"/>
              <a:buChar char="§"/>
            </a:pPr>
            <a:r>
              <a:rPr lang="es-ES" sz="3600" dirty="0" smtClean="0"/>
              <a:t>Cargo al que aspira en el concurso.</a:t>
            </a:r>
          </a:p>
          <a:p>
            <a:pPr marL="457200" lvl="0" indent="-457200" fontAlgn="base">
              <a:buFont typeface="Wingdings" panose="05000000000000000000" pitchFamily="2" charset="2"/>
              <a:buChar char="§"/>
            </a:pPr>
            <a:r>
              <a:rPr lang="es-ES" sz="3600" dirty="0" smtClean="0"/>
              <a:t>Escuela/s y/o Zona en las que realizó la residencia</a:t>
            </a:r>
            <a:endParaRPr lang="es-AR" sz="3600" dirty="0"/>
          </a:p>
        </p:txBody>
      </p:sp>
    </p:spTree>
    <p:extLst>
      <p:ext uri="{BB962C8B-B14F-4D97-AF65-F5344CB8AC3E}">
        <p14:creationId xmlns:p14="http://schemas.microsoft.com/office/powerpoint/2010/main" val="13220764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35496" y="-27384"/>
            <a:ext cx="9036496" cy="701730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s-AR" sz="3000" b="1" dirty="0"/>
              <a:t>2</a:t>
            </a:r>
            <a:r>
              <a:rPr lang="es-AR" sz="3000" b="1" dirty="0" smtClean="0"/>
              <a:t>° </a:t>
            </a:r>
            <a:r>
              <a:rPr lang="es-ES" sz="3000" b="1" dirty="0" smtClean="0"/>
              <a:t>Introducción </a:t>
            </a:r>
            <a:r>
              <a:rPr lang="es-ES" sz="3000" b="1" dirty="0"/>
              <a:t>descriptiva.</a:t>
            </a:r>
            <a:endParaRPr lang="es-AR" sz="3000" dirty="0"/>
          </a:p>
          <a:p>
            <a:r>
              <a:rPr lang="es-ES" sz="3000" dirty="0"/>
              <a:t>En una carilla </a:t>
            </a:r>
            <a:r>
              <a:rPr lang="es-ES" sz="3000" dirty="0" smtClean="0"/>
              <a:t> </a:t>
            </a:r>
            <a:r>
              <a:rPr lang="es-ES" sz="3000" dirty="0"/>
              <a:t>se </a:t>
            </a:r>
            <a:r>
              <a:rPr lang="es-ES" sz="3000" dirty="0" smtClean="0"/>
              <a:t>consignará:</a:t>
            </a:r>
            <a:endParaRPr lang="es-AR" sz="3000" dirty="0"/>
          </a:p>
          <a:p>
            <a:pPr marL="457200" lvl="0" indent="-457200" fontAlgn="base">
              <a:buFont typeface="Wingdings" panose="05000000000000000000" pitchFamily="2" charset="2"/>
              <a:buChar char="§"/>
            </a:pPr>
            <a:r>
              <a:rPr lang="es-ES" sz="3000" dirty="0"/>
              <a:t>Situación </a:t>
            </a:r>
            <a:r>
              <a:rPr lang="es-ES" sz="3000" dirty="0" smtClean="0"/>
              <a:t>educativa;</a:t>
            </a:r>
            <a:endParaRPr lang="es-AR" sz="3000" dirty="0"/>
          </a:p>
          <a:p>
            <a:pPr marL="457200" lvl="0" indent="-457200" fontAlgn="base">
              <a:buFont typeface="Wingdings" panose="05000000000000000000" pitchFamily="2" charset="2"/>
              <a:buChar char="§"/>
            </a:pPr>
            <a:r>
              <a:rPr lang="es-ES" sz="3000" dirty="0" smtClean="0"/>
              <a:t>Problematización;</a:t>
            </a:r>
            <a:endParaRPr lang="es-AR" sz="3000" dirty="0"/>
          </a:p>
          <a:p>
            <a:pPr marL="457200" lvl="0" indent="-457200" fontAlgn="base">
              <a:buFont typeface="Wingdings" panose="05000000000000000000" pitchFamily="2" charset="2"/>
              <a:buChar char="§"/>
            </a:pPr>
            <a:r>
              <a:rPr lang="es-ES" sz="3000" dirty="0"/>
              <a:t>Datos obtenidos frente a la </a:t>
            </a:r>
            <a:r>
              <a:rPr lang="es-ES" sz="3000" dirty="0" smtClean="0"/>
              <a:t>problematización </a:t>
            </a:r>
            <a:r>
              <a:rPr lang="es-ES" sz="3000" dirty="0"/>
              <a:t>a través de las </a:t>
            </a:r>
            <a:r>
              <a:rPr lang="es-ES" sz="3000" dirty="0" smtClean="0"/>
              <a:t>sistematizaciones;</a:t>
            </a:r>
            <a:endParaRPr lang="es-AR" sz="3000" dirty="0"/>
          </a:p>
          <a:p>
            <a:pPr marL="457200" lvl="0" indent="-457200" fontAlgn="base">
              <a:buFont typeface="Wingdings" panose="05000000000000000000" pitchFamily="2" charset="2"/>
              <a:buChar char="§"/>
            </a:pPr>
            <a:r>
              <a:rPr lang="es-ES" sz="3000" dirty="0" smtClean="0"/>
              <a:t>Línea/s </a:t>
            </a:r>
            <a:r>
              <a:rPr lang="es-ES" sz="3000" dirty="0"/>
              <a:t>de </a:t>
            </a:r>
            <a:r>
              <a:rPr lang="es-ES" sz="3000" dirty="0" smtClean="0"/>
              <a:t>acción. Deberá ser enunciada consignando: </a:t>
            </a:r>
          </a:p>
          <a:p>
            <a:pPr marL="914400" lvl="1" indent="-457200" fontAlgn="base">
              <a:buFont typeface="Arial" panose="020B0604020202020204" pitchFamily="34" charset="0"/>
              <a:buChar char="•"/>
            </a:pPr>
            <a:r>
              <a:rPr lang="es-ES" sz="3000" dirty="0"/>
              <a:t>A</a:t>
            </a:r>
            <a:r>
              <a:rPr lang="es-ES" sz="3000" dirty="0" smtClean="0"/>
              <a:t>ctividad </a:t>
            </a:r>
            <a:r>
              <a:rPr lang="es-ES" sz="3000" dirty="0"/>
              <a:t>concreta realizada, </a:t>
            </a:r>
            <a:endParaRPr lang="es-AR" sz="3000" dirty="0"/>
          </a:p>
          <a:p>
            <a:pPr marL="914400" lvl="1" indent="-457200" fontAlgn="base">
              <a:buFont typeface="Arial" panose="020B0604020202020204" pitchFamily="34" charset="0"/>
              <a:buChar char="•"/>
            </a:pPr>
            <a:r>
              <a:rPr lang="es-ES" sz="3000" dirty="0"/>
              <a:t>C</a:t>
            </a:r>
            <a:r>
              <a:rPr lang="es-ES" sz="3000" dirty="0" smtClean="0"/>
              <a:t>ontenido</a:t>
            </a:r>
            <a:r>
              <a:rPr lang="es-ES" sz="3000" dirty="0"/>
              <a:t>, </a:t>
            </a:r>
            <a:endParaRPr lang="es-AR" sz="3000" dirty="0"/>
          </a:p>
          <a:p>
            <a:pPr marL="914400" lvl="1" indent="-457200" fontAlgn="base">
              <a:buFont typeface="Arial" panose="020B0604020202020204" pitchFamily="34" charset="0"/>
              <a:buChar char="•"/>
            </a:pPr>
            <a:r>
              <a:rPr lang="es-ES" sz="3000" dirty="0"/>
              <a:t>S</a:t>
            </a:r>
            <a:r>
              <a:rPr lang="es-ES" sz="3000" dirty="0" smtClean="0"/>
              <a:t>ujetos destinatarios y</a:t>
            </a:r>
            <a:endParaRPr lang="es-AR" sz="3000" dirty="0"/>
          </a:p>
          <a:p>
            <a:pPr marL="914400" lvl="1" indent="-457200" fontAlgn="base">
              <a:buFont typeface="Arial" panose="020B0604020202020204" pitchFamily="34" charset="0"/>
              <a:buChar char="•"/>
            </a:pPr>
            <a:r>
              <a:rPr lang="es-ES" sz="3000" dirty="0" smtClean="0"/>
              <a:t>Propósito.</a:t>
            </a:r>
            <a:endParaRPr lang="es-AR" sz="3000" dirty="0"/>
          </a:p>
          <a:p>
            <a:pPr fontAlgn="base"/>
            <a:r>
              <a:rPr lang="es-ES" sz="3000" dirty="0" smtClean="0"/>
              <a:t>Se deberá identificar cada </a:t>
            </a:r>
            <a:r>
              <a:rPr lang="es-ES" sz="3000" dirty="0"/>
              <a:t>línea de acción con el aspirante responsable de la </a:t>
            </a:r>
            <a:r>
              <a:rPr lang="es-ES" sz="3000" dirty="0" smtClean="0"/>
              <a:t>misma, para el caso que el Informe corresponda a un grupo.</a:t>
            </a:r>
            <a:endParaRPr lang="es-AR" sz="3000" dirty="0"/>
          </a:p>
        </p:txBody>
      </p:sp>
    </p:spTree>
    <p:extLst>
      <p:ext uri="{BB962C8B-B14F-4D97-AF65-F5344CB8AC3E}">
        <p14:creationId xmlns:p14="http://schemas.microsoft.com/office/powerpoint/2010/main" val="23235078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323528" y="215924"/>
            <a:ext cx="8496944" cy="7602081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s-AR" sz="3600" b="1" dirty="0"/>
              <a:t>3</a:t>
            </a:r>
            <a:r>
              <a:rPr lang="es-AR" sz="3600" b="1" dirty="0" smtClean="0"/>
              <a:t>° Desarrollo de la intervención </a:t>
            </a:r>
            <a:r>
              <a:rPr lang="es-AR" sz="3600" dirty="0" smtClean="0"/>
              <a:t>(4 carilla)</a:t>
            </a:r>
            <a:endParaRPr lang="es-AR" sz="1050" dirty="0" smtClean="0"/>
          </a:p>
          <a:p>
            <a:r>
              <a:rPr lang="es-AR" sz="3600" b="1" dirty="0" smtClean="0"/>
              <a:t> </a:t>
            </a:r>
            <a:r>
              <a:rPr lang="es-ES" sz="3600" b="1" dirty="0" smtClean="0"/>
              <a:t>Narrativa</a:t>
            </a:r>
            <a:endParaRPr lang="es-ES" b="1" dirty="0"/>
          </a:p>
          <a:p>
            <a:pPr marL="457200" indent="-457200">
              <a:buFont typeface="Arial" panose="020B0604020202020204" pitchFamily="34" charset="0"/>
              <a:buChar char="•"/>
            </a:pPr>
            <a:endParaRPr lang="es-ES" sz="3200" dirty="0" smtClean="0"/>
          </a:p>
          <a:p>
            <a:pPr marL="457200" indent="-457200">
              <a:buFont typeface="Arial" panose="020B0604020202020204" pitchFamily="34" charset="0"/>
              <a:buChar char="•"/>
            </a:pPr>
            <a:endParaRPr lang="es-ES" sz="32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s-ES" sz="3200" dirty="0" smtClean="0"/>
              <a:t>Deberá </a:t>
            </a:r>
            <a:r>
              <a:rPr lang="es-ES" sz="3200" dirty="0"/>
              <a:t>contener un </a:t>
            </a:r>
            <a:r>
              <a:rPr lang="es-ES" sz="3200" b="1" i="1" u="sng" dirty="0"/>
              <a:t>análisis reflexivo y crítico</a:t>
            </a:r>
            <a:r>
              <a:rPr lang="es-ES" sz="3200" dirty="0"/>
              <a:t> de los datos sistematizados en relación a la incidencia de la actividad propuesta en la Situación Educativa identificada</a:t>
            </a:r>
            <a:r>
              <a:rPr lang="es-ES" sz="3200" dirty="0" smtClean="0"/>
              <a:t>. Llevada a cabo a través de todas </a:t>
            </a:r>
            <a:r>
              <a:rPr lang="es-ES" sz="3200" smtClean="0"/>
              <a:t>las </a:t>
            </a:r>
            <a:r>
              <a:rPr lang="es-ES" sz="3200" smtClean="0"/>
              <a:t>tareas</a:t>
            </a:r>
            <a:r>
              <a:rPr lang="es-ES" sz="3200" smtClean="0"/>
              <a:t> </a:t>
            </a:r>
            <a:r>
              <a:rPr lang="es-ES" sz="3200" dirty="0" smtClean="0"/>
              <a:t>del trabajo implementación de la línea de acción</a:t>
            </a:r>
            <a:r>
              <a:rPr lang="es-ES" sz="3200" dirty="0" smtClean="0"/>
              <a:t>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s-ES" sz="3200" dirty="0" smtClean="0"/>
              <a:t>Identificación del responsable de la narrativa</a:t>
            </a:r>
            <a:endParaRPr lang="es-ES" sz="3200" dirty="0" smtClean="0"/>
          </a:p>
          <a:p>
            <a:pPr marL="457200" indent="-457200">
              <a:buFont typeface="Arial" panose="020B0604020202020204" pitchFamily="34" charset="0"/>
              <a:buChar char="•"/>
            </a:pPr>
            <a:endParaRPr lang="es-ES" sz="3200" dirty="0"/>
          </a:p>
          <a:p>
            <a:pPr marL="457200" indent="-457200">
              <a:buFont typeface="Arial" panose="020B0604020202020204" pitchFamily="34" charset="0"/>
              <a:buChar char="•"/>
            </a:pPr>
            <a:endParaRPr lang="es-ES" sz="3200" dirty="0" smtClean="0"/>
          </a:p>
          <a:p>
            <a:pPr marL="457200" indent="-457200">
              <a:buFont typeface="Arial" panose="020B0604020202020204" pitchFamily="34" charset="0"/>
              <a:buChar char="•"/>
            </a:pPr>
            <a:endParaRPr lang="es-ES" sz="3200" dirty="0"/>
          </a:p>
          <a:p>
            <a:pPr marL="457200" indent="-457200">
              <a:buFont typeface="Arial" panose="020B0604020202020204" pitchFamily="34" charset="0"/>
              <a:buChar char="•"/>
            </a:pPr>
            <a:endParaRPr lang="es-ES" sz="3200" dirty="0" smtClean="0"/>
          </a:p>
        </p:txBody>
      </p:sp>
    </p:spTree>
    <p:extLst>
      <p:ext uri="{BB962C8B-B14F-4D97-AF65-F5344CB8AC3E}">
        <p14:creationId xmlns:p14="http://schemas.microsoft.com/office/powerpoint/2010/main" val="11456601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/>
          <p:cNvSpPr txBox="1"/>
          <p:nvPr/>
        </p:nvSpPr>
        <p:spPr>
          <a:xfrm>
            <a:off x="1403648" y="807095"/>
            <a:ext cx="6048672" cy="461665"/>
          </a:xfrm>
          <a:prstGeom prst="rect">
            <a:avLst/>
          </a:prstGeom>
          <a:noFill/>
          <a:ln w="22225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s-AR" sz="2400" b="1" dirty="0" smtClean="0"/>
              <a:t>ESTRUCTURA DE LA LÍNEA DE ACCIÓN</a:t>
            </a:r>
            <a:endParaRPr lang="es-AR" sz="2400" b="1" dirty="0"/>
          </a:p>
        </p:txBody>
      </p:sp>
      <p:graphicFrame>
        <p:nvGraphicFramePr>
          <p:cNvPr id="3" name="Tabl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12158005"/>
              </p:ext>
            </p:extLst>
          </p:nvPr>
        </p:nvGraphicFramePr>
        <p:xfrm>
          <a:off x="875928" y="1555616"/>
          <a:ext cx="7512496" cy="2377440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2615952"/>
                <a:gridCol w="2088232"/>
                <a:gridCol w="1296144"/>
                <a:gridCol w="1512168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AR" dirty="0" smtClean="0"/>
                        <a:t>Actividad</a:t>
                      </a:r>
                      <a:r>
                        <a:rPr lang="es-AR" baseline="0" dirty="0" smtClean="0"/>
                        <a:t> concreta a realizar</a:t>
                      </a:r>
                      <a:endParaRPr lang="es-AR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AR" sz="900" dirty="0" smtClean="0"/>
                    </a:p>
                    <a:p>
                      <a:pPr algn="ctr"/>
                      <a:r>
                        <a:rPr lang="es-AR" dirty="0" smtClean="0"/>
                        <a:t>Contenido</a:t>
                      </a:r>
                      <a:endParaRPr lang="es-AR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AR" sz="1000" dirty="0" smtClean="0"/>
                    </a:p>
                    <a:p>
                      <a:pPr algn="ctr"/>
                      <a:r>
                        <a:rPr lang="es-AR" dirty="0" smtClean="0"/>
                        <a:t>Sujetos</a:t>
                      </a:r>
                      <a:endParaRPr lang="es-AR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AR" sz="1000" dirty="0" smtClean="0"/>
                    </a:p>
                    <a:p>
                      <a:pPr algn="ctr"/>
                      <a:r>
                        <a:rPr lang="es-AR" dirty="0" smtClean="0"/>
                        <a:t>Propósitos</a:t>
                      </a:r>
                      <a:endParaRPr lang="es-AR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285750" indent="-285750">
                        <a:buFont typeface="Wingdings" panose="05000000000000000000" pitchFamily="2" charset="2"/>
                        <a:buChar char="ü"/>
                      </a:pPr>
                      <a:r>
                        <a:rPr lang="es-AR" dirty="0" smtClean="0"/>
                        <a:t>Reuniones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ü"/>
                      </a:pPr>
                      <a:r>
                        <a:rPr lang="es-AR" dirty="0" smtClean="0"/>
                        <a:t>Talleres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ü"/>
                      </a:pPr>
                      <a:r>
                        <a:rPr lang="es-AR" dirty="0" smtClean="0"/>
                        <a:t>Proyectos</a:t>
                      </a:r>
                      <a:r>
                        <a:rPr lang="es-AR" baseline="0" dirty="0" smtClean="0"/>
                        <a:t> específicos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ü"/>
                      </a:pPr>
                      <a:r>
                        <a:rPr lang="es-AR" baseline="0" dirty="0" smtClean="0"/>
                        <a:t>Jornadas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ü"/>
                      </a:pPr>
                      <a:r>
                        <a:rPr lang="es-AR" baseline="0" dirty="0" smtClean="0"/>
                        <a:t>Encuentros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ü"/>
                      </a:pPr>
                      <a:r>
                        <a:rPr lang="es-AR" baseline="0" dirty="0" smtClean="0"/>
                        <a:t>Otros</a:t>
                      </a:r>
                      <a:endParaRPr lang="es-AR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s-AR" dirty="0" smtClean="0"/>
                        <a:t>Sobre qué tópicos</a:t>
                      </a:r>
                      <a:r>
                        <a:rPr lang="es-AR" baseline="0" dirty="0" smtClean="0"/>
                        <a:t> o aspectos de la Situación Educativa se trabajará</a:t>
                      </a:r>
                      <a:endParaRPr lang="es-AR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s-AR" dirty="0" smtClean="0"/>
                        <a:t>Colectivo con el que se trabajará</a:t>
                      </a:r>
                      <a:endParaRPr lang="es-AR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s-AR" b="1" u="sng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PARA QUÉ </a:t>
                      </a:r>
                      <a:r>
                        <a:rPr lang="es-AR" dirty="0" smtClean="0"/>
                        <a:t>se realizará en cuestión</a:t>
                      </a:r>
                      <a:endParaRPr lang="es-AR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" name="Flecha derecha 3"/>
          <p:cNvSpPr/>
          <p:nvPr/>
        </p:nvSpPr>
        <p:spPr>
          <a:xfrm rot="5400000">
            <a:off x="6804247" y="3573017"/>
            <a:ext cx="1584177" cy="72008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5" name="Flecha derecha 4"/>
          <p:cNvSpPr/>
          <p:nvPr/>
        </p:nvSpPr>
        <p:spPr>
          <a:xfrm rot="5400000">
            <a:off x="5876513" y="4013434"/>
            <a:ext cx="703342" cy="72008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6" name="Flecha derecha 5"/>
          <p:cNvSpPr/>
          <p:nvPr/>
        </p:nvSpPr>
        <p:spPr>
          <a:xfrm rot="5400000">
            <a:off x="4067943" y="4005065"/>
            <a:ext cx="720081" cy="72008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7" name="Flecha derecha 6"/>
          <p:cNvSpPr/>
          <p:nvPr/>
        </p:nvSpPr>
        <p:spPr>
          <a:xfrm rot="5400000">
            <a:off x="1628041" y="4013434"/>
            <a:ext cx="703341" cy="72008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  <p:sp>
        <p:nvSpPr>
          <p:cNvPr id="8" name="CuadroTexto 7"/>
          <p:cNvSpPr txBox="1"/>
          <p:nvPr/>
        </p:nvSpPr>
        <p:spPr>
          <a:xfrm>
            <a:off x="1691680" y="4797152"/>
            <a:ext cx="6336704" cy="430887"/>
          </a:xfrm>
          <a:prstGeom prst="rect">
            <a:avLst/>
          </a:prstGeom>
          <a:noFill/>
          <a:ln w="38100">
            <a:prstDash val="sysDot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AR" sz="22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NARRATIVA</a:t>
            </a:r>
            <a:endParaRPr lang="es-AR" sz="2200" b="1" dirty="0"/>
          </a:p>
        </p:txBody>
      </p:sp>
      <p:sp>
        <p:nvSpPr>
          <p:cNvPr id="9" name="Flecha derecha 8"/>
          <p:cNvSpPr/>
          <p:nvPr/>
        </p:nvSpPr>
        <p:spPr>
          <a:xfrm rot="5400000">
            <a:off x="4409401" y="5354633"/>
            <a:ext cx="757245" cy="72008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2029265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a 1"/>
          <p:cNvGraphicFramePr/>
          <p:nvPr>
            <p:extLst>
              <p:ext uri="{D42A27DB-BD31-4B8C-83A1-F6EECF244321}">
                <p14:modId xmlns:p14="http://schemas.microsoft.com/office/powerpoint/2010/main" val="600289272"/>
              </p:ext>
            </p:extLst>
          </p:nvPr>
        </p:nvGraphicFramePr>
        <p:xfrm>
          <a:off x="827584" y="1340768"/>
          <a:ext cx="7560840" cy="47525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CuadroTexto 2"/>
          <p:cNvSpPr txBox="1"/>
          <p:nvPr/>
        </p:nvSpPr>
        <p:spPr>
          <a:xfrm>
            <a:off x="755576" y="643335"/>
            <a:ext cx="7632848" cy="769441"/>
          </a:xfrm>
          <a:prstGeom prst="rect">
            <a:avLst/>
          </a:prstGeom>
          <a:noFill/>
          <a:ln w="38100">
            <a:prstDash val="sysDot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AR" sz="22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NARRATIVA</a:t>
            </a:r>
            <a:r>
              <a:rPr lang="es-AR" sz="2200" b="1" dirty="0" smtClean="0"/>
              <a:t>: </a:t>
            </a:r>
            <a:r>
              <a:rPr lang="es-ES" sz="2200" b="1" dirty="0" smtClean="0"/>
              <a:t>ANÁLISIS REFLEXIVO Y CRÍTICO</a:t>
            </a:r>
            <a:r>
              <a:rPr lang="es-ES" sz="2200" dirty="0" smtClean="0"/>
              <a:t> </a:t>
            </a:r>
            <a:r>
              <a:rPr lang="es-AR" sz="2200" b="1" dirty="0" smtClean="0"/>
              <a:t>DEL DESARROLLO DE LA INTERVENCIÓN A TRAVÉS DE LA LÍNEA DE ACCIÓN </a:t>
            </a:r>
            <a:endParaRPr lang="es-AR" sz="2200" b="1" dirty="0"/>
          </a:p>
        </p:txBody>
      </p:sp>
      <p:cxnSp>
        <p:nvCxnSpPr>
          <p:cNvPr id="5" name="Conector recto 4"/>
          <p:cNvCxnSpPr/>
          <p:nvPr/>
        </p:nvCxnSpPr>
        <p:spPr>
          <a:xfrm>
            <a:off x="4572000" y="1628800"/>
            <a:ext cx="0" cy="4605754"/>
          </a:xfrm>
          <a:prstGeom prst="line">
            <a:avLst/>
          </a:prstGeom>
          <a:ln>
            <a:prstDash val="lgDash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6" name="Conector recto 5"/>
          <p:cNvCxnSpPr/>
          <p:nvPr/>
        </p:nvCxnSpPr>
        <p:spPr>
          <a:xfrm flipH="1" flipV="1">
            <a:off x="899592" y="4158372"/>
            <a:ext cx="7200801" cy="62717"/>
          </a:xfrm>
          <a:prstGeom prst="line">
            <a:avLst/>
          </a:prstGeom>
          <a:ln>
            <a:prstDash val="lgDash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5" name="CuadroTexto 14"/>
          <p:cNvSpPr txBox="1"/>
          <p:nvPr/>
        </p:nvSpPr>
        <p:spPr>
          <a:xfrm>
            <a:off x="6804248" y="3851756"/>
            <a:ext cx="14401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b="1" dirty="0" smtClean="0"/>
              <a:t>CATEGORÍAS</a:t>
            </a:r>
            <a:endParaRPr lang="es-AR" b="1" dirty="0"/>
          </a:p>
        </p:txBody>
      </p:sp>
      <p:sp>
        <p:nvSpPr>
          <p:cNvPr id="17" name="CuadroTexto 16"/>
          <p:cNvSpPr txBox="1"/>
          <p:nvPr/>
        </p:nvSpPr>
        <p:spPr>
          <a:xfrm>
            <a:off x="4572000" y="1547500"/>
            <a:ext cx="14401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b="1" dirty="0" smtClean="0"/>
              <a:t>CATEGORÍAS</a:t>
            </a:r>
            <a:endParaRPr lang="es-AR" b="1" dirty="0"/>
          </a:p>
        </p:txBody>
      </p:sp>
      <p:cxnSp>
        <p:nvCxnSpPr>
          <p:cNvPr id="31" name="Conector recto de flecha 30"/>
          <p:cNvCxnSpPr/>
          <p:nvPr/>
        </p:nvCxnSpPr>
        <p:spPr>
          <a:xfrm>
            <a:off x="1475656" y="1412776"/>
            <a:ext cx="3096344" cy="2745596"/>
          </a:xfrm>
          <a:prstGeom prst="straightConnector1">
            <a:avLst/>
          </a:prstGeom>
          <a:ln w="57150">
            <a:prstDash val="sysDot"/>
            <a:headEnd type="none" w="med" len="med"/>
            <a:tailEnd type="arrow" w="med" len="med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33" name="Conector recto de flecha 32"/>
          <p:cNvCxnSpPr/>
          <p:nvPr/>
        </p:nvCxnSpPr>
        <p:spPr>
          <a:xfrm flipH="1">
            <a:off x="4644008" y="1426821"/>
            <a:ext cx="3150350" cy="2731551"/>
          </a:xfrm>
          <a:prstGeom prst="straightConnector1">
            <a:avLst/>
          </a:prstGeom>
          <a:ln w="57150">
            <a:prstDash val="sysDot"/>
            <a:headEnd type="none" w="med" len="med"/>
            <a:tailEnd type="arrow" w="med" len="med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36" name="CuadroTexto 35"/>
          <p:cNvSpPr txBox="1"/>
          <p:nvPr/>
        </p:nvSpPr>
        <p:spPr>
          <a:xfrm>
            <a:off x="4526895" y="5939988"/>
            <a:ext cx="14401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b="1" dirty="0" smtClean="0"/>
              <a:t>CATEGORÍAS</a:t>
            </a:r>
            <a:endParaRPr lang="es-AR" b="1" dirty="0"/>
          </a:p>
        </p:txBody>
      </p:sp>
      <p:sp>
        <p:nvSpPr>
          <p:cNvPr id="14" name="CuadroTexto 13"/>
          <p:cNvSpPr txBox="1"/>
          <p:nvPr/>
        </p:nvSpPr>
        <p:spPr>
          <a:xfrm>
            <a:off x="827584" y="3789040"/>
            <a:ext cx="14401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b="1" dirty="0" smtClean="0"/>
              <a:t>CATEGORÍAS</a:t>
            </a:r>
            <a:endParaRPr lang="es-AR" b="1" dirty="0"/>
          </a:p>
        </p:txBody>
      </p:sp>
    </p:spTree>
    <p:extLst>
      <p:ext uri="{BB962C8B-B14F-4D97-AF65-F5344CB8AC3E}">
        <p14:creationId xmlns:p14="http://schemas.microsoft.com/office/powerpoint/2010/main" val="20619303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107504" y="260648"/>
            <a:ext cx="8856984" cy="637097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s-AR" sz="2400" b="1" dirty="0" smtClean="0"/>
              <a:t>4°Anexos : </a:t>
            </a:r>
          </a:p>
          <a:p>
            <a:r>
              <a:rPr lang="es-AR" sz="2400" b="1" dirty="0"/>
              <a:t>4</a:t>
            </a:r>
            <a:r>
              <a:rPr lang="es-AR" sz="2400" b="1" dirty="0" smtClean="0"/>
              <a:t>.1. </a:t>
            </a:r>
            <a:r>
              <a:rPr lang="es-AR" sz="2400" b="1" dirty="0"/>
              <a:t>Anexo </a:t>
            </a:r>
            <a:r>
              <a:rPr lang="es-AR" sz="2400" b="1" dirty="0" smtClean="0"/>
              <a:t>I (</a:t>
            </a:r>
            <a:r>
              <a:rPr lang="es-AR" sz="2400" b="1" dirty="0"/>
              <a:t>20 </a:t>
            </a:r>
            <a:r>
              <a:rPr lang="es-AR" sz="2400" b="1" dirty="0" smtClean="0"/>
              <a:t>carillas): Datos Sistematizados.</a:t>
            </a: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es-AR" sz="2400" dirty="0" smtClean="0"/>
              <a:t>Observación: de clases, reuniones, de las actividades de la </a:t>
            </a:r>
            <a:r>
              <a:rPr lang="es-AR" sz="2400" dirty="0"/>
              <a:t>institución</a:t>
            </a:r>
            <a:r>
              <a:rPr lang="es-AR" sz="2400" dirty="0" smtClean="0"/>
              <a:t>.</a:t>
            </a:r>
            <a:r>
              <a:rPr lang="es-AR" sz="2400" dirty="0">
                <a:solidFill>
                  <a:srgbClr val="FF0000"/>
                </a:solidFill>
              </a:rPr>
              <a:t> </a:t>
            </a:r>
            <a:r>
              <a:rPr lang="es-AR" sz="2400" dirty="0"/>
              <a:t>Auto-observación y observación de pareja </a:t>
            </a:r>
            <a:r>
              <a:rPr lang="es-AR" sz="2400" dirty="0" smtClean="0"/>
              <a:t>pedagógica.</a:t>
            </a:r>
            <a:endParaRPr lang="es-AR" sz="2400" dirty="0"/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es-AR" sz="2400" dirty="0" smtClean="0"/>
              <a:t>Encuestas</a:t>
            </a:r>
            <a:r>
              <a:rPr lang="es-AR" sz="2400" dirty="0"/>
              <a:t>, entrevistas, </a:t>
            </a:r>
            <a:r>
              <a:rPr lang="es-AR" sz="2400" dirty="0" smtClean="0"/>
              <a:t>Análisis de documentos.</a:t>
            </a:r>
            <a:endParaRPr lang="es-AR" sz="2400" dirty="0"/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es-AR" sz="2400" dirty="0" smtClean="0"/>
              <a:t>Evaluación: </a:t>
            </a:r>
            <a:r>
              <a:rPr lang="es-AR" sz="2400" dirty="0"/>
              <a:t>Autoevaluación, </a:t>
            </a:r>
            <a:r>
              <a:rPr lang="es-AR" sz="2400" dirty="0" smtClean="0"/>
              <a:t>coevaluación, síntesis del proceso.</a:t>
            </a:r>
          </a:p>
          <a:p>
            <a:r>
              <a:rPr lang="es-ES" sz="2400" b="1" dirty="0" smtClean="0"/>
              <a:t>   Todo reflejado en Tablas</a:t>
            </a:r>
            <a:r>
              <a:rPr lang="es-ES" sz="2400" b="1" dirty="0"/>
              <a:t>, cuadros, gráficos, matrices, otros</a:t>
            </a:r>
            <a:endParaRPr lang="es-AR" sz="2400" b="1" dirty="0"/>
          </a:p>
          <a:p>
            <a:pPr marL="457200" indent="-457200">
              <a:buFont typeface="Wingdings" pitchFamily="2" charset="2"/>
              <a:buChar char="Ø"/>
            </a:pPr>
            <a:r>
              <a:rPr lang="es-AR" sz="2400" dirty="0" smtClean="0"/>
              <a:t>Devolución síntesis del proceso realizado.</a:t>
            </a:r>
          </a:p>
          <a:p>
            <a:pPr marL="457200" indent="-457200">
              <a:buFont typeface="Wingdings" pitchFamily="2" charset="2"/>
              <a:buChar char="Ø"/>
            </a:pPr>
            <a:r>
              <a:rPr lang="es-AR" sz="2400" dirty="0" smtClean="0"/>
              <a:t>Sugerencia </a:t>
            </a:r>
          </a:p>
          <a:p>
            <a:r>
              <a:rPr lang="es-AR" sz="2400" b="1" dirty="0" smtClean="0"/>
              <a:t>4.2. Anexo II:</a:t>
            </a: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es-AR" sz="2400" dirty="0"/>
              <a:t>Planilla de Asistencia (Resolución 752-SE-2018)</a:t>
            </a: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es-AR" sz="2400" dirty="0"/>
              <a:t>Agenda de </a:t>
            </a:r>
            <a:r>
              <a:rPr lang="es-AR" sz="2400" dirty="0" smtClean="0"/>
              <a:t>Residencia (para Directores/ Supervisores, punteo de las tareas realizadas).</a:t>
            </a:r>
            <a:endParaRPr lang="es-AR" sz="2400" dirty="0"/>
          </a:p>
          <a:p>
            <a:r>
              <a:rPr lang="es-AR" sz="2400" dirty="0" smtClean="0"/>
              <a:t>En este apartado, principalmente en el Anexo I, la información presentada deberá vincularse de </a:t>
            </a:r>
            <a:r>
              <a:rPr lang="es-AR" sz="2400" dirty="0"/>
              <a:t>forma </a:t>
            </a:r>
            <a:r>
              <a:rPr lang="es-AR" sz="2400" b="1" dirty="0" smtClean="0"/>
              <a:t>orgánica</a:t>
            </a:r>
            <a:r>
              <a:rPr lang="es-AR" sz="2400" dirty="0" smtClean="0"/>
              <a:t> con el apartado 3°.</a:t>
            </a:r>
            <a:endParaRPr lang="es-AR" sz="2400" dirty="0"/>
          </a:p>
        </p:txBody>
      </p:sp>
    </p:spTree>
    <p:extLst>
      <p:ext uri="{BB962C8B-B14F-4D97-AF65-F5344CB8AC3E}">
        <p14:creationId xmlns:p14="http://schemas.microsoft.com/office/powerpoint/2010/main" val="39996943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179512" y="339035"/>
            <a:ext cx="8712968" cy="517064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just"/>
            <a:r>
              <a:rPr lang="es-AR" sz="3300" dirty="0"/>
              <a:t>Resumen: el </a:t>
            </a:r>
            <a:r>
              <a:rPr lang="es-AR" sz="3300" dirty="0" smtClean="0"/>
              <a:t>cuerpo </a:t>
            </a:r>
            <a:r>
              <a:rPr lang="es-AR" sz="3300" dirty="0"/>
              <a:t>del documento </a:t>
            </a:r>
            <a:r>
              <a:rPr lang="es-AR" sz="3300" dirty="0" smtClean="0"/>
              <a:t> que denominamos informe escrito incluye:</a:t>
            </a:r>
          </a:p>
          <a:p>
            <a:pPr algn="just"/>
            <a:r>
              <a:rPr lang="es-AR" sz="3300" u="sng" dirty="0" smtClean="0"/>
              <a:t>1° Parte:</a:t>
            </a:r>
            <a:r>
              <a:rPr lang="es-AR" sz="3300" dirty="0" smtClean="0"/>
              <a:t> Carátula (del Informe)</a:t>
            </a:r>
            <a:endParaRPr lang="es-AR" sz="3300" dirty="0"/>
          </a:p>
          <a:p>
            <a:pPr algn="just"/>
            <a:r>
              <a:rPr lang="es-AR" sz="3300" u="sng" dirty="0" smtClean="0"/>
              <a:t>2° Parte:</a:t>
            </a:r>
            <a:r>
              <a:rPr lang="es-AR" sz="3300" dirty="0" smtClean="0"/>
              <a:t> </a:t>
            </a:r>
            <a:r>
              <a:rPr lang="es-ES" sz="3300" dirty="0" smtClean="0"/>
              <a:t>Introducción descriptiva.</a:t>
            </a:r>
          </a:p>
          <a:p>
            <a:r>
              <a:rPr lang="es-AR" sz="3300" u="sng" dirty="0" smtClean="0"/>
              <a:t>3° Parte:</a:t>
            </a:r>
            <a:r>
              <a:rPr lang="es-AR" sz="3300" dirty="0" smtClean="0"/>
              <a:t> </a:t>
            </a:r>
            <a:r>
              <a:rPr lang="es-AR" sz="3300" dirty="0"/>
              <a:t>Desarrollo de la </a:t>
            </a:r>
            <a:r>
              <a:rPr lang="es-AR" sz="3300" dirty="0" smtClean="0"/>
              <a:t>intervención:</a:t>
            </a:r>
            <a:r>
              <a:rPr lang="es-AR" sz="3300" dirty="0"/>
              <a:t> </a:t>
            </a:r>
            <a:r>
              <a:rPr lang="es-ES" sz="3300" dirty="0" smtClean="0"/>
              <a:t>Narrativa </a:t>
            </a:r>
            <a:r>
              <a:rPr lang="es-ES" sz="3300" b="1" dirty="0" smtClean="0"/>
              <a:t>(</a:t>
            </a:r>
            <a:r>
              <a:rPr lang="es-AR" sz="3300" b="1" cap="all" dirty="0" smtClean="0"/>
              <a:t>Las principales Conclusiones</a:t>
            </a:r>
            <a:r>
              <a:rPr lang="es-AR" sz="3300" dirty="0" smtClean="0"/>
              <a:t>).</a:t>
            </a:r>
          </a:p>
          <a:p>
            <a:r>
              <a:rPr lang="es-AR" sz="3300" u="sng" dirty="0" smtClean="0"/>
              <a:t>4° </a:t>
            </a:r>
            <a:r>
              <a:rPr lang="es-AR" sz="3300" u="sng" dirty="0"/>
              <a:t>Parte:</a:t>
            </a:r>
            <a:r>
              <a:rPr lang="es-AR" sz="3300" dirty="0"/>
              <a:t> </a:t>
            </a:r>
            <a:r>
              <a:rPr lang="es-AR" sz="3300" dirty="0" smtClean="0"/>
              <a:t>Anexos I (20 carillas) y II.</a:t>
            </a:r>
          </a:p>
          <a:p>
            <a:r>
              <a:rPr lang="es-AR" sz="3300" u="sng" dirty="0" smtClean="0"/>
              <a:t>5° Parte:</a:t>
            </a:r>
            <a:r>
              <a:rPr lang="es-AR" sz="3300" dirty="0" smtClean="0"/>
              <a:t> Referencias bibliográficas.</a:t>
            </a:r>
          </a:p>
          <a:p>
            <a:r>
              <a:rPr lang="es-AR" sz="3300" dirty="0" smtClean="0"/>
              <a:t>6º Presentación soporte Digital(</a:t>
            </a:r>
            <a:r>
              <a:rPr lang="es-AR" sz="3300" dirty="0" err="1" smtClean="0"/>
              <a:t>pendrive</a:t>
            </a:r>
            <a:r>
              <a:rPr lang="es-AR" sz="3300" dirty="0" smtClean="0"/>
              <a:t>) </a:t>
            </a:r>
            <a:r>
              <a:rPr lang="es-AR" sz="3300" b="1" dirty="0" smtClean="0"/>
              <a:t>todo el trabajo  de la Oposición </a:t>
            </a:r>
            <a:endParaRPr lang="es-AR" sz="3300" b="1" dirty="0"/>
          </a:p>
        </p:txBody>
      </p:sp>
    </p:spTree>
    <p:extLst>
      <p:ext uri="{BB962C8B-B14F-4D97-AF65-F5344CB8AC3E}">
        <p14:creationId xmlns:p14="http://schemas.microsoft.com/office/powerpoint/2010/main" val="25471790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CuadroTexto"/>
          <p:cNvSpPr txBox="1"/>
          <p:nvPr/>
        </p:nvSpPr>
        <p:spPr>
          <a:xfrm>
            <a:off x="1043608" y="827420"/>
            <a:ext cx="7128792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AR" sz="3200" b="1" dirty="0" err="1" smtClean="0"/>
              <a:t>II°</a:t>
            </a:r>
            <a:r>
              <a:rPr lang="es-AR" sz="3200" b="1" dirty="0" smtClean="0"/>
              <a:t> </a:t>
            </a:r>
            <a:r>
              <a:rPr lang="es-AR" sz="3200" b="1" dirty="0"/>
              <a:t>Desarrollo de la </a:t>
            </a:r>
            <a:r>
              <a:rPr lang="es-AR" sz="3200" b="1" dirty="0" smtClean="0"/>
              <a:t>intervención: Pautas para la </a:t>
            </a:r>
            <a:r>
              <a:rPr lang="es-AR" sz="3200" b="1" dirty="0"/>
              <a:t>Narrativa </a:t>
            </a:r>
            <a:r>
              <a:rPr lang="es-AR" sz="2400" b="1" dirty="0" smtClean="0"/>
              <a:t>(</a:t>
            </a:r>
            <a:r>
              <a:rPr lang="es-AR" sz="2400" dirty="0"/>
              <a:t>Vázquez y Abal Medina, 2004</a:t>
            </a:r>
            <a:r>
              <a:rPr lang="es-AR" sz="2400" b="1" dirty="0" smtClean="0"/>
              <a:t>)</a:t>
            </a:r>
            <a:endParaRPr lang="es-AR" sz="1000" dirty="0"/>
          </a:p>
        </p:txBody>
      </p:sp>
      <p:sp>
        <p:nvSpPr>
          <p:cNvPr id="3" name="CuadroTexto 2"/>
          <p:cNvSpPr txBox="1"/>
          <p:nvPr/>
        </p:nvSpPr>
        <p:spPr>
          <a:xfrm>
            <a:off x="755576" y="2075364"/>
            <a:ext cx="7416824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ü"/>
            </a:pPr>
            <a:r>
              <a:rPr lang="es-AR" sz="3200" dirty="0" smtClean="0"/>
              <a:t>Descripción de las acciones realizadas (en el proceso previo, durante la implementación, en la evaluaciones, rediseños posteriores, devolución y sugerencias a la institución).</a:t>
            </a:r>
            <a:endParaRPr lang="es-AR" sz="3200" dirty="0"/>
          </a:p>
        </p:txBody>
      </p:sp>
      <p:sp>
        <p:nvSpPr>
          <p:cNvPr id="4" name="Flecha abajo 3"/>
          <p:cNvSpPr/>
          <p:nvPr/>
        </p:nvSpPr>
        <p:spPr>
          <a:xfrm>
            <a:off x="3887924" y="4829127"/>
            <a:ext cx="1152128" cy="108012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AR"/>
          </a:p>
        </p:txBody>
      </p:sp>
    </p:spTree>
    <p:extLst>
      <p:ext uri="{BB962C8B-B14F-4D97-AF65-F5344CB8AC3E}">
        <p14:creationId xmlns:p14="http://schemas.microsoft.com/office/powerpoint/2010/main" val="754081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/>
          <p:cNvSpPr txBox="1"/>
          <p:nvPr/>
        </p:nvSpPr>
        <p:spPr>
          <a:xfrm>
            <a:off x="683568" y="748436"/>
            <a:ext cx="7704856" cy="56169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AR" sz="3100" dirty="0" smtClean="0"/>
              <a:t>Entonces, la descripción debe dar cuenta de:</a:t>
            </a:r>
          </a:p>
          <a:p>
            <a:pPr algn="ctr"/>
            <a:endParaRPr lang="es-AR" sz="1400" dirty="0" smtClean="0"/>
          </a:p>
          <a:p>
            <a:pPr marL="457200" indent="-457200" algn="just">
              <a:buFont typeface="Wingdings" panose="05000000000000000000" pitchFamily="2" charset="2"/>
              <a:buChar char="q"/>
            </a:pPr>
            <a:r>
              <a:rPr lang="es-AR" sz="3100" dirty="0" smtClean="0"/>
              <a:t>Su dinámica, los cambios ocurridos en los propósitos, participantes y actividades.</a:t>
            </a:r>
          </a:p>
          <a:p>
            <a:pPr marL="457200" indent="-457200" algn="just">
              <a:buFont typeface="Wingdings" panose="05000000000000000000" pitchFamily="2" charset="2"/>
              <a:buChar char="q"/>
            </a:pPr>
            <a:r>
              <a:rPr lang="es-AR" sz="3100" dirty="0" smtClean="0"/>
              <a:t>Las contradicciones presentes en su desarrollo.</a:t>
            </a:r>
          </a:p>
          <a:p>
            <a:pPr marL="457200" indent="-457200" algn="just">
              <a:buFont typeface="Wingdings" panose="05000000000000000000" pitchFamily="2" charset="2"/>
              <a:buChar char="q"/>
            </a:pPr>
            <a:r>
              <a:rPr lang="es-AR" sz="3100" dirty="0" smtClean="0"/>
              <a:t>Los obstáculos encontrados y las formas de superarlos, los aciertos y los errores.</a:t>
            </a:r>
          </a:p>
          <a:p>
            <a:pPr marL="457200" indent="-457200" algn="just">
              <a:buFont typeface="Wingdings" panose="05000000000000000000" pitchFamily="2" charset="2"/>
              <a:buChar char="q"/>
            </a:pPr>
            <a:r>
              <a:rPr lang="es-AR" sz="3100" dirty="0" smtClean="0"/>
              <a:t>Las redefiniciones en el curso del proceso.</a:t>
            </a:r>
          </a:p>
          <a:p>
            <a:pPr marL="457200" indent="-457200" algn="just">
              <a:buFont typeface="Wingdings" panose="05000000000000000000" pitchFamily="2" charset="2"/>
              <a:buChar char="q"/>
            </a:pPr>
            <a:r>
              <a:rPr lang="es-AR" sz="3100" dirty="0" smtClean="0"/>
              <a:t>Los conflictos y sus diversas formas de resolución o finalización.</a:t>
            </a:r>
            <a:endParaRPr lang="es-AR" sz="3100" dirty="0"/>
          </a:p>
        </p:txBody>
      </p:sp>
    </p:spTree>
    <p:extLst>
      <p:ext uri="{BB962C8B-B14F-4D97-AF65-F5344CB8AC3E}">
        <p14:creationId xmlns:p14="http://schemas.microsoft.com/office/powerpoint/2010/main" val="2517482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/>
          <p:cNvSpPr txBox="1"/>
          <p:nvPr/>
        </p:nvSpPr>
        <p:spPr>
          <a:xfrm>
            <a:off x="683568" y="692696"/>
            <a:ext cx="7776864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AR" sz="2800" dirty="0" smtClean="0"/>
              <a:t>También sugerimos los siguientes aspectos:</a:t>
            </a:r>
          </a:p>
          <a:p>
            <a:pPr algn="just"/>
            <a:endParaRPr lang="es-AR" sz="1600" dirty="0" smtClean="0"/>
          </a:p>
          <a:p>
            <a:pPr marL="457200" indent="-457200" algn="just">
              <a:buFont typeface="Wingdings" panose="05000000000000000000" pitchFamily="2" charset="2"/>
              <a:buChar char="q"/>
            </a:pPr>
            <a:r>
              <a:rPr lang="es-AR" sz="2800" b="1" u="sng" dirty="0" smtClean="0"/>
              <a:t> PROPÓSITOS </a:t>
            </a:r>
            <a:r>
              <a:rPr lang="es-AR" sz="2800" b="1" u="sng" dirty="0"/>
              <a:t>PLANTEADOS </a:t>
            </a:r>
            <a:r>
              <a:rPr lang="es-AR" sz="2800" b="1" u="sng" dirty="0" smtClean="0"/>
              <a:t>DE LA LÍNEA DE ACCIÓN:</a:t>
            </a:r>
            <a:r>
              <a:rPr lang="es-AR" sz="2800" b="1" dirty="0" smtClean="0"/>
              <a:t> </a:t>
            </a:r>
            <a:r>
              <a:rPr lang="es-AR" sz="2800" dirty="0" smtClean="0"/>
              <a:t>Fundamento de su elección, basados en el trabajo previo, en los supuestos teóricos conceptuales (categorías), y en el marco institucional.</a:t>
            </a:r>
          </a:p>
          <a:p>
            <a:pPr algn="just"/>
            <a:r>
              <a:rPr lang="es-AR" sz="2800" dirty="0" smtClean="0"/>
              <a:t>Relatar las modificaciones o agregados que sufrieron en el curso de las acciones.</a:t>
            </a:r>
          </a:p>
          <a:p>
            <a:pPr algn="just"/>
            <a:endParaRPr lang="es-AR" sz="2800" dirty="0" smtClean="0"/>
          </a:p>
          <a:p>
            <a:pPr marL="457200" indent="-457200" algn="just">
              <a:buFont typeface="Wingdings" panose="05000000000000000000" pitchFamily="2" charset="2"/>
              <a:buChar char="q"/>
            </a:pPr>
            <a:r>
              <a:rPr lang="es-AR" sz="2800" b="1" u="sng" dirty="0" smtClean="0"/>
              <a:t>PARTICIPANTES, INDIVIDUAL O COLECTIVOS:</a:t>
            </a:r>
            <a:r>
              <a:rPr lang="es-AR" sz="2800" b="1" dirty="0" smtClean="0"/>
              <a:t> </a:t>
            </a:r>
            <a:r>
              <a:rPr lang="es-AR" sz="2800" dirty="0" smtClean="0"/>
              <a:t>Aclarar los distintos niveles de participación, funciones y tareas.</a:t>
            </a:r>
            <a:endParaRPr lang="es-AR" sz="2800" dirty="0"/>
          </a:p>
        </p:txBody>
      </p:sp>
    </p:spTree>
    <p:extLst>
      <p:ext uri="{BB962C8B-B14F-4D97-AF65-F5344CB8AC3E}">
        <p14:creationId xmlns:p14="http://schemas.microsoft.com/office/powerpoint/2010/main" val="41077541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/>
          <p:cNvSpPr txBox="1"/>
          <p:nvPr/>
        </p:nvSpPr>
        <p:spPr>
          <a:xfrm>
            <a:off x="683568" y="764704"/>
            <a:ext cx="7776864" cy="42165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endParaRPr lang="es-AR" sz="1600" dirty="0" smtClean="0"/>
          </a:p>
          <a:p>
            <a:pPr marL="457200" indent="-457200" algn="just">
              <a:buFont typeface="Wingdings" panose="05000000000000000000" pitchFamily="2" charset="2"/>
              <a:buChar char="q"/>
            </a:pPr>
            <a:r>
              <a:rPr lang="es-AR" sz="2800" b="1" u="sng" dirty="0" smtClean="0"/>
              <a:t>PROCESOS GENERADOS POR LA LÍNEA DE ACCIÓN:</a:t>
            </a:r>
            <a:r>
              <a:rPr lang="es-AR" sz="2800" dirty="0" smtClean="0"/>
              <a:t> … la línea de acción se encuentra atravesada por distintas tareas… Describirlas por separadas puede ayudar a construir un relato de manera ordenada.</a:t>
            </a:r>
          </a:p>
          <a:p>
            <a:pPr algn="just"/>
            <a:endParaRPr lang="es-AR" sz="2800" dirty="0" smtClean="0"/>
          </a:p>
          <a:p>
            <a:pPr marL="457200" indent="-457200" algn="just">
              <a:buFont typeface="Wingdings" panose="05000000000000000000" pitchFamily="2" charset="2"/>
              <a:buChar char="q"/>
            </a:pPr>
            <a:r>
              <a:rPr lang="es-AR" sz="2800" b="1" u="sng" dirty="0" smtClean="0"/>
              <a:t>MATERIALES/RECURSOS UTILIZADOS</a:t>
            </a:r>
            <a:r>
              <a:rPr lang="es-AR" sz="2800" dirty="0" smtClean="0"/>
              <a:t>: Describir los materiales didácticos o de otro tipo que se utilizaron para llevar adelante la tarea.</a:t>
            </a:r>
            <a:endParaRPr lang="es-AR" sz="2800" dirty="0"/>
          </a:p>
        </p:txBody>
      </p:sp>
    </p:spTree>
    <p:extLst>
      <p:ext uri="{BB962C8B-B14F-4D97-AF65-F5344CB8AC3E}">
        <p14:creationId xmlns:p14="http://schemas.microsoft.com/office/powerpoint/2010/main" val="27948987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827584" y="692696"/>
            <a:ext cx="7488832" cy="58785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AR" sz="2800" dirty="0" smtClean="0"/>
              <a:t>Claves y recomendaciones para ordenar la información </a:t>
            </a:r>
            <a:r>
              <a:rPr lang="es-AR" sz="2000" dirty="0" smtClean="0"/>
              <a:t>(Ana, </a:t>
            </a:r>
            <a:r>
              <a:rPr lang="es-AR" sz="2000" dirty="0" err="1" smtClean="0"/>
              <a:t>Bikel</a:t>
            </a:r>
            <a:r>
              <a:rPr lang="es-AR" sz="2000" dirty="0" smtClean="0"/>
              <a:t>, 2006)</a:t>
            </a:r>
            <a:r>
              <a:rPr lang="es-AR" sz="2800" dirty="0" smtClean="0"/>
              <a:t>:</a:t>
            </a:r>
          </a:p>
          <a:p>
            <a:pPr algn="just"/>
            <a:endParaRPr lang="es-AR" sz="100" dirty="0"/>
          </a:p>
          <a:p>
            <a:pPr marL="457200" indent="-457200" algn="just">
              <a:buFontTx/>
              <a:buChar char="-"/>
            </a:pPr>
            <a:r>
              <a:rPr lang="es-AR" sz="2800" dirty="0" smtClean="0"/>
              <a:t>Análisis e interpretación: tratamos de comprender por qué las cosas sucedieron de una u otra manera, ahondamos en los “hilos ocultos” y descubrimos los principales sentidos políticos. Este punto es el más importante del proceso.</a:t>
            </a:r>
          </a:p>
          <a:p>
            <a:pPr marL="457200" indent="-457200" algn="just">
              <a:buFontTx/>
              <a:buChar char="-"/>
            </a:pPr>
            <a:r>
              <a:rPr lang="es-AR" sz="2800" dirty="0" smtClean="0"/>
              <a:t>Finalmente se elaboran los principales aprendizajes, se elaboran conclusiones que se articulan con las interpretaciones anteriores y se hacen sugerencias/recomendaciones.</a:t>
            </a:r>
            <a:endParaRPr lang="es-AR" sz="2800" dirty="0"/>
          </a:p>
        </p:txBody>
      </p:sp>
    </p:spTree>
    <p:extLst>
      <p:ext uri="{BB962C8B-B14F-4D97-AF65-F5344CB8AC3E}">
        <p14:creationId xmlns:p14="http://schemas.microsoft.com/office/powerpoint/2010/main" val="17785537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899592" y="2404045"/>
            <a:ext cx="748883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i="1" dirty="0">
                <a:solidFill>
                  <a:srgbClr val="0B0812"/>
                </a:solidFill>
                <a:ea typeface="Calibri" panose="020F0502020204030204" pitchFamily="34" charset="0"/>
              </a:rPr>
              <a:t>“Se pueden aprender muchos procedimientos </a:t>
            </a:r>
            <a:r>
              <a:rPr lang="es-ES" sz="2800" i="1" dirty="0" smtClean="0">
                <a:solidFill>
                  <a:srgbClr val="0B0812"/>
                </a:solidFill>
                <a:ea typeface="Calibri" panose="020F0502020204030204" pitchFamily="34" charset="0"/>
              </a:rPr>
              <a:t>(…), </a:t>
            </a:r>
            <a:r>
              <a:rPr lang="es-ES" sz="2800" i="1" dirty="0">
                <a:solidFill>
                  <a:srgbClr val="0B0812"/>
                </a:solidFill>
                <a:ea typeface="Calibri" panose="020F0502020204030204" pitchFamily="34" charset="0"/>
              </a:rPr>
              <a:t>pero eso sirve de muy poco si no se ha aprendido a pensar”</a:t>
            </a:r>
            <a:r>
              <a:rPr lang="es-ES" sz="2800" dirty="0">
                <a:solidFill>
                  <a:srgbClr val="0B0812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. Ezequiel </a:t>
            </a:r>
            <a:r>
              <a:rPr lang="es-ES" sz="2800" dirty="0" err="1">
                <a:solidFill>
                  <a:srgbClr val="0B0812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Ander</a:t>
            </a:r>
            <a:r>
              <a:rPr lang="es-ES" sz="2800" dirty="0">
                <a:solidFill>
                  <a:srgbClr val="0B0812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s-ES" sz="2800" dirty="0" err="1">
                <a:solidFill>
                  <a:srgbClr val="0B0812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Egg</a:t>
            </a:r>
            <a:r>
              <a:rPr lang="es-ES" sz="2800" dirty="0">
                <a:solidFill>
                  <a:srgbClr val="0B0812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es-AR" sz="2800" dirty="0"/>
          </a:p>
        </p:txBody>
      </p:sp>
    </p:spTree>
    <p:extLst>
      <p:ext uri="{BB962C8B-B14F-4D97-AF65-F5344CB8AC3E}">
        <p14:creationId xmlns:p14="http://schemas.microsoft.com/office/powerpoint/2010/main" val="3708489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hincheta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Chincheta">
      <a:majorFont>
        <a:latin typeface="Constantia"/>
        <a:ea typeface=""/>
        <a:cs typeface=""/>
        <a:font script="Jpan" typeface="HGS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Grek" typeface="Arial"/>
        <a:font script="Cyrl" typeface="Arial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hinchet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  <a:lumMod val="100000"/>
              </a:schemeClr>
            </a:gs>
            <a:gs pos="40000">
              <a:schemeClr val="phClr">
                <a:tint val="60000"/>
                <a:satMod val="130000"/>
                <a:lumMod val="100000"/>
              </a:schemeClr>
            </a:gs>
            <a:gs pos="100000">
              <a:schemeClr val="phClr">
                <a:tint val="96000"/>
                <a:lumMod val="108000"/>
              </a:schemeClr>
            </a:gs>
          </a:gsLst>
          <a:lin ang="5400000" scaled="0"/>
        </a:gradFill>
        <a:gradFill rotWithShape="1">
          <a:gsLst>
            <a:gs pos="0">
              <a:schemeClr val="phClr"/>
            </a:gs>
            <a:gs pos="100000">
              <a:schemeClr val="phClr">
                <a:shade val="76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80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38100" dir="4800000" sx="98000" sy="98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38100" dist="38100" dir="4800000" sx="96000" sy="96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3240000"/>
            </a:lightRig>
          </a:scene3d>
          <a:sp3d>
            <a:bevelT w="28575" h="28575"/>
          </a:sp3d>
        </a:effectStyle>
      </a:effectStyleLst>
      <a:bgFillStyleLst>
        <a:solidFill>
          <a:schemeClr val="phClr">
            <a:tint val="93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satMod val="140000"/>
                <a:lumMod val="50000"/>
              </a:schemeClr>
              <a:schemeClr val="phClr">
                <a:tint val="95000"/>
                <a:satMod val="180000"/>
                <a:lumMod val="160000"/>
              </a:schemeClr>
            </a:duotone>
          </a:blip>
          <a:stretch/>
        </a:blipFill>
        <a:blipFill rotWithShape="1">
          <a:blip xmlns:r="http://schemas.openxmlformats.org/officeDocument/2006/relationships" r:embed="rId2">
            <a:duotone>
              <a:schemeClr val="phClr">
                <a:tint val="98000"/>
                <a:shade val="90000"/>
                <a:satMod val="120000"/>
                <a:lumMod val="54000"/>
              </a:schemeClr>
              <a:schemeClr val="phClr">
                <a:tint val="80000"/>
                <a:satMod val="160000"/>
                <a:lumMod val="14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Pushpin</Template>
  <TotalTime>3104</TotalTime>
  <Words>1071</Words>
  <Application>Microsoft Office PowerPoint</Application>
  <PresentationFormat>Presentación en pantalla (4:3)</PresentationFormat>
  <Paragraphs>120</Paragraphs>
  <Slides>21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21</vt:i4>
      </vt:variant>
    </vt:vector>
  </HeadingPairs>
  <TitlesOfParts>
    <vt:vector size="22" baseType="lpstr">
      <vt:lpstr>Chincheta</vt:lpstr>
      <vt:lpstr>Concurso de ascenso de antecedentes, méritos y oposición. Convocatoria 2016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Metodología de la Investigación</dc:title>
  <dc:creator>Usuario</dc:creator>
  <cp:lastModifiedBy>usuario</cp:lastModifiedBy>
  <cp:revision>164</cp:revision>
  <dcterms:created xsi:type="dcterms:W3CDTF">2017-04-08T13:26:17Z</dcterms:created>
  <dcterms:modified xsi:type="dcterms:W3CDTF">2018-07-02T22:29:44Z</dcterms:modified>
</cp:coreProperties>
</file>