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64" r:id="rId4"/>
    <p:sldId id="265" r:id="rId5"/>
    <p:sldId id="258" r:id="rId6"/>
    <p:sldId id="263" r:id="rId7"/>
    <p:sldId id="259" r:id="rId8"/>
    <p:sldId id="260" r:id="rId9"/>
    <p:sldId id="261" r:id="rId10"/>
    <p:sldId id="266" r:id="rId11"/>
  </p:sldIdLst>
  <p:sldSz cx="9144000" cy="6858000" type="screen4x3"/>
  <p:notesSz cx="7010400" cy="92964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9838DA5-E47C-4EF2-9D9D-1A767F5D144C}" type="datetimeFigureOut">
              <a:rPr lang="es-ES" smtClean="0"/>
              <a:t>06/06/2018</a:t>
            </a:fld>
            <a:endParaRPr lang="es-ES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4C3EF390-8950-4B07-AFAC-A04E4CAD7C75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476672"/>
            <a:ext cx="8352928" cy="980728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Curriculum </a:t>
            </a:r>
            <a:r>
              <a:rPr lang="es-ES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Trabajo Educativo - Proceso de </a:t>
            </a:r>
            <a:r>
              <a:rPr lang="es-ES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trabajo.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5536" y="1556792"/>
            <a:ext cx="8424936" cy="48965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s-ES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trabajo docente: es un trabajo intelectual de definir que enseñar, cómo enseñar y para que enseñar.</a:t>
            </a:r>
          </a:p>
          <a:p>
            <a:pPr algn="just"/>
            <a:endParaRPr lang="es-ES" sz="28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algn="just"/>
            <a:r>
              <a:rPr lang="es-ES" sz="2800" dirty="0" smtClean="0">
                <a:solidFill>
                  <a:schemeClr val="tx1"/>
                </a:solidFill>
              </a:rPr>
              <a:t>Podemos </a:t>
            </a:r>
            <a:r>
              <a:rPr lang="es-ES" sz="2800" dirty="0">
                <a:solidFill>
                  <a:schemeClr val="tx1"/>
                </a:solidFill>
              </a:rPr>
              <a:t>definir el contenido de nuestro </a:t>
            </a:r>
            <a:r>
              <a:rPr lang="es-ES" sz="2800" dirty="0" smtClean="0">
                <a:solidFill>
                  <a:schemeClr val="tx1"/>
                </a:solidFill>
              </a:rPr>
              <a:t>trabajo es </a:t>
            </a:r>
            <a:r>
              <a:rPr lang="es-ES" sz="2800" dirty="0">
                <a:solidFill>
                  <a:schemeClr val="tx1"/>
                </a:solidFill>
              </a:rPr>
              <a:t>la </a:t>
            </a:r>
            <a:r>
              <a:rPr lang="es-ES" sz="2800" b="1" dirty="0">
                <a:solidFill>
                  <a:schemeClr val="tx1"/>
                </a:solidFill>
              </a:rPr>
              <a:t>construcción colectiva del</a:t>
            </a:r>
            <a:r>
              <a:rPr lang="es-ES" sz="2800" dirty="0">
                <a:solidFill>
                  <a:schemeClr val="tx1"/>
                </a:solidFill>
              </a:rPr>
              <a:t> </a:t>
            </a:r>
            <a:r>
              <a:rPr lang="es-ES" sz="2800" b="1" dirty="0">
                <a:solidFill>
                  <a:schemeClr val="tx1"/>
                </a:solidFill>
              </a:rPr>
              <a:t>curriculum.</a:t>
            </a:r>
          </a:p>
          <a:p>
            <a:pPr algn="just"/>
            <a:r>
              <a:rPr lang="es-ES" sz="2800" dirty="0">
                <a:solidFill>
                  <a:schemeClr val="tx1"/>
                </a:solidFill>
              </a:rPr>
              <a:t>Proyecto educativo que los docentes participan y desarrollan colectivamente a partir de una selección de contenidos, prácticas y experiencias</a:t>
            </a:r>
            <a:r>
              <a:rPr lang="es-ES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pPr algn="just"/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396187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1844824"/>
            <a:ext cx="8183880" cy="3384376"/>
          </a:xfrm>
        </p:spPr>
        <p:txBody>
          <a:bodyPr>
            <a:normAutofit/>
          </a:bodyPr>
          <a:lstStyle/>
          <a:p>
            <a:pPr algn="ctr"/>
            <a:r>
              <a:rPr lang="es-ES" sz="5400" dirty="0">
                <a:effectLst/>
              </a:rPr>
              <a:t>T</a:t>
            </a:r>
            <a:r>
              <a:rPr lang="es-ES" sz="5400" dirty="0" smtClean="0">
                <a:effectLst/>
              </a:rPr>
              <a:t>areas </a:t>
            </a:r>
            <a:r>
              <a:rPr lang="es-ES" sz="5400" dirty="0">
                <a:effectLst/>
              </a:rPr>
              <a:t>que realiza un trabajador   para cumplir sus </a:t>
            </a:r>
            <a:r>
              <a:rPr lang="es-ES" sz="5400" dirty="0" smtClean="0">
                <a:effectLst/>
              </a:rPr>
              <a:t>trabajo.</a:t>
            </a:r>
            <a:r>
              <a:rPr lang="es-ES" sz="5400" dirty="0">
                <a:effectLst/>
              </a:rPr>
              <a:t/>
            </a:r>
            <a:br>
              <a:rPr lang="es-ES" sz="5400" dirty="0">
                <a:effectLst/>
              </a:rPr>
            </a:br>
            <a:endParaRPr lang="es-ES" sz="54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954432"/>
          </a:xfrm>
        </p:spPr>
        <p:txBody>
          <a:bodyPr/>
          <a:lstStyle/>
          <a:p>
            <a:pPr marL="0" indent="0" algn="ctr">
              <a:buNone/>
            </a:pPr>
            <a:r>
              <a:rPr lang="es-ES" sz="4800" b="1" dirty="0"/>
              <a:t>Proceso de trabajo </a:t>
            </a:r>
            <a:endParaRPr lang="es-ES" sz="4800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31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908720"/>
            <a:ext cx="7957512" cy="3827912"/>
          </a:xfrm>
        </p:spPr>
        <p:txBody>
          <a:bodyPr>
            <a:normAutofit/>
          </a:bodyPr>
          <a:lstStyle/>
          <a:p>
            <a:endParaRPr lang="es-ES" dirty="0"/>
          </a:p>
          <a:p>
            <a:pPr algn="just"/>
            <a:r>
              <a:rPr lang="es-ES" sz="4800" b="1" dirty="0"/>
              <a:t>Detalle las tareas docente que realiza durante una semana.</a:t>
            </a:r>
          </a:p>
        </p:txBody>
      </p:sp>
    </p:spTree>
    <p:extLst>
      <p:ext uri="{BB962C8B-B14F-4D97-AF65-F5344CB8AC3E}">
        <p14:creationId xmlns:p14="http://schemas.microsoft.com/office/powerpoint/2010/main" val="284840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s-ES" dirty="0" smtClean="0"/>
          </a:p>
          <a:p>
            <a:endParaRPr lang="es-ES" dirty="0"/>
          </a:p>
          <a:p>
            <a:r>
              <a:rPr lang="es-ES" sz="5400" b="1" smtClean="0"/>
              <a:t>Identifique </a:t>
            </a:r>
            <a:r>
              <a:rPr lang="es-ES" sz="5400" b="1" dirty="0" smtClean="0"/>
              <a:t>aquellas tareas que ponen de manifiesto  la producción de conocimiento pedagógico didáctico</a:t>
            </a:r>
            <a:endParaRPr lang="es-ES" sz="5400" b="1" dirty="0"/>
          </a:p>
        </p:txBody>
      </p:sp>
    </p:spTree>
    <p:extLst>
      <p:ext uri="{BB962C8B-B14F-4D97-AF65-F5344CB8AC3E}">
        <p14:creationId xmlns:p14="http://schemas.microsoft.com/office/powerpoint/2010/main" val="2432428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2564904"/>
            <a:ext cx="8101528" cy="3384376"/>
          </a:xfrm>
        </p:spPr>
        <p:txBody>
          <a:bodyPr>
            <a:normAutofit fontScale="90000"/>
          </a:bodyPr>
          <a:lstStyle/>
          <a:p>
            <a:r>
              <a:rPr lang="es-ES" dirty="0"/>
              <a:t>- Diseño</a:t>
            </a:r>
            <a:br>
              <a:rPr lang="es-ES" dirty="0"/>
            </a:br>
            <a:r>
              <a:rPr lang="es-ES" dirty="0"/>
              <a:t>- Planificación</a:t>
            </a:r>
            <a:br>
              <a:rPr lang="es-ES" dirty="0"/>
            </a:br>
            <a:r>
              <a:rPr lang="es-ES" dirty="0"/>
              <a:t>- Intervención</a:t>
            </a:r>
            <a:br>
              <a:rPr lang="es-ES" dirty="0"/>
            </a:br>
            <a:r>
              <a:rPr lang="es-ES" dirty="0"/>
              <a:t>- Sistematización de lo que producimos en la </a:t>
            </a:r>
            <a:r>
              <a:rPr lang="es-ES" dirty="0" smtClean="0"/>
              <a:t>escuela.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>- Evaluación y control</a:t>
            </a:r>
            <a:br>
              <a:rPr lang="es-ES" dirty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76672"/>
            <a:ext cx="8183880" cy="2250576"/>
          </a:xfrm>
        </p:spPr>
        <p:txBody>
          <a:bodyPr/>
          <a:lstStyle/>
          <a:p>
            <a:pPr algn="just"/>
            <a:r>
              <a:rPr lang="es-ES" dirty="0"/>
              <a:t>Consideramos como  </a:t>
            </a:r>
            <a:r>
              <a:rPr lang="es-ES" b="1" dirty="0"/>
              <a:t>contenido de trabajo la construcción curricular colectiva.</a:t>
            </a:r>
            <a:r>
              <a:rPr lang="es-ES" dirty="0"/>
              <a:t> Esto implica un proceso de trabajo que </a:t>
            </a:r>
            <a:r>
              <a:rPr lang="es-ES" dirty="0" smtClean="0"/>
              <a:t>abarca tareas:</a:t>
            </a:r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93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22984"/>
          </a:xfrm>
        </p:spPr>
        <p:txBody>
          <a:bodyPr>
            <a:noAutofit/>
          </a:bodyPr>
          <a:lstStyle/>
          <a:p>
            <a:r>
              <a:rPr lang="es-ES" b="1" dirty="0">
                <a:latin typeface="Arial Black" pitchFamily="34" charset="0"/>
              </a:rPr>
              <a:t>Tareas directamente vinculadas con el proceso educativo del </a:t>
            </a:r>
            <a:r>
              <a:rPr lang="es-ES" b="1" dirty="0" smtClean="0">
                <a:latin typeface="Arial Black" pitchFamily="34" charset="0"/>
              </a:rPr>
              <a:t>alumnado.</a:t>
            </a:r>
            <a:r>
              <a:rPr lang="es-ES" dirty="0">
                <a:latin typeface="Arial Black" pitchFamily="34" charset="0"/>
              </a:rPr>
              <a:t/>
            </a:r>
            <a:br>
              <a:rPr lang="es-ES" dirty="0">
                <a:latin typeface="Arial Black" pitchFamily="34" charset="0"/>
              </a:rPr>
            </a:br>
            <a:endParaRPr lang="es-ES" dirty="0">
              <a:latin typeface="Arial Black" pitchFamily="34" charset="0"/>
            </a:endParaRPr>
          </a:p>
          <a:p>
            <a:r>
              <a:rPr lang="es-ES" b="1" dirty="0"/>
              <a:t>Tareas de formación y desarrollo profesional</a:t>
            </a:r>
            <a:r>
              <a:rPr lang="es-ES" b="1" dirty="0" smtClean="0"/>
              <a:t>.</a:t>
            </a:r>
          </a:p>
          <a:p>
            <a:endParaRPr lang="es-ES" b="1" dirty="0" smtClean="0"/>
          </a:p>
          <a:p>
            <a:r>
              <a:rPr lang="es-ES" b="1" dirty="0"/>
              <a:t>Tareas de relación con el entorno </a:t>
            </a:r>
            <a:r>
              <a:rPr lang="es-ES" b="1" dirty="0" smtClean="0"/>
              <a:t>escolar.</a:t>
            </a:r>
            <a:r>
              <a:rPr lang="es-ES" dirty="0"/>
              <a:t> </a:t>
            </a:r>
            <a:endParaRPr lang="es-ES" dirty="0" smtClean="0"/>
          </a:p>
          <a:p>
            <a:endParaRPr lang="es-ES" b="1" dirty="0" smtClean="0"/>
          </a:p>
          <a:p>
            <a:r>
              <a:rPr lang="es-ES" b="1" dirty="0" smtClean="0"/>
              <a:t>Investigación curricular.</a:t>
            </a:r>
          </a:p>
          <a:p>
            <a:endParaRPr lang="es-ES" b="1" dirty="0" smtClean="0"/>
          </a:p>
          <a:p>
            <a:r>
              <a:rPr lang="es-ES" dirty="0">
                <a:latin typeface="Arial Black" pitchFamily="34" charset="0"/>
              </a:rPr>
              <a:t>Tareas de participación y </a:t>
            </a:r>
            <a:r>
              <a:rPr lang="es-ES" dirty="0" smtClean="0">
                <a:latin typeface="Arial Black" pitchFamily="34" charset="0"/>
              </a:rPr>
              <a:t>conducción.</a:t>
            </a:r>
            <a:r>
              <a:rPr lang="es-ES" dirty="0">
                <a:latin typeface="Arial Black" pitchFamily="34" charset="0"/>
              </a:rPr>
              <a:t/>
            </a:r>
            <a:br>
              <a:rPr lang="es-ES" dirty="0">
                <a:latin typeface="Arial Black" pitchFamily="34" charset="0"/>
              </a:rPr>
            </a:br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0340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317552" cy="738408"/>
          </a:xfrm>
        </p:spPr>
        <p:txBody>
          <a:bodyPr/>
          <a:lstStyle/>
          <a:p>
            <a:pPr marL="0" indent="0" algn="ctr">
              <a:buNone/>
            </a:pPr>
            <a:r>
              <a:rPr lang="es-ES" b="1" dirty="0"/>
              <a:t>JORNADA LABORAL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16953" y="1628800"/>
            <a:ext cx="8173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algn="just">
              <a:buFont typeface="Wingdings" panose="05000000000000000000" pitchFamily="2" charset="2"/>
              <a:buChar char="q"/>
            </a:pPr>
            <a:r>
              <a:rPr lang="es-ES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 EFECTIVO DE TRABAJO DENTRO DEL CUAL EL TRABAJADOR DEBE CUMPLIR SUS </a:t>
            </a:r>
            <a:r>
              <a:rPr lang="es-E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TAREAS.</a:t>
            </a:r>
          </a:p>
          <a:p>
            <a:pPr algn="just"/>
            <a:endParaRPr lang="es-ES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0975" indent="-180975" algn="just">
              <a:buFont typeface="Wingdings" panose="05000000000000000000" pitchFamily="2" charset="2"/>
              <a:buChar char="q"/>
            </a:pPr>
            <a:r>
              <a:rPr lang="es-E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 </a:t>
            </a:r>
            <a:r>
              <a:rPr lang="es-ES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FRENTE A </a:t>
            </a:r>
            <a:r>
              <a:rPr lang="es-E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ALUMNOS.</a:t>
            </a:r>
          </a:p>
          <a:p>
            <a:pPr algn="just"/>
            <a:endParaRPr lang="es-ES" sz="32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0975" indent="-180975" algn="just">
              <a:buFont typeface="Wingdings" panose="05000000000000000000" pitchFamily="2" charset="2"/>
              <a:buChar char="q"/>
            </a:pPr>
            <a:r>
              <a:rPr lang="es-E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 </a:t>
            </a:r>
            <a:r>
              <a:rPr lang="es-ES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es-ES" sz="3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TRABAJO COLECTIVO.</a:t>
            </a:r>
            <a:endParaRPr lang="es-CO" sz="32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817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183880" cy="4320480"/>
          </a:xfrm>
        </p:spPr>
        <p:txBody>
          <a:bodyPr>
            <a:norm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 de trabajo se realiza en un determinado local que requiere condiciones para el trabajo  </a:t>
            </a:r>
            <a:r>
              <a:rPr lang="es-ES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INDIVIDUAL</a:t>
            </a: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ESPACIOS PARA EL TRABAJO COLECTIVO </a:t>
            </a:r>
            <a:b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666400"/>
          </a:xfrm>
        </p:spPr>
        <p:txBody>
          <a:bodyPr/>
          <a:lstStyle/>
          <a:p>
            <a:pPr marL="0" indent="0" algn="ctr">
              <a:buNone/>
            </a:pPr>
            <a:r>
              <a:rPr lang="es-ES" cap="all" dirty="0">
                <a:latin typeface="Arial Black" pitchFamily="34" charset="0"/>
              </a:rPr>
              <a:t>Local de </a:t>
            </a:r>
            <a:r>
              <a:rPr lang="es-ES" cap="all" dirty="0" smtClean="0">
                <a:latin typeface="Arial Black" pitchFamily="34" charset="0"/>
              </a:rPr>
              <a:t>trabajo</a:t>
            </a:r>
            <a:endParaRPr lang="es-ES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329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183880" cy="4104456"/>
          </a:xfrm>
        </p:spPr>
        <p:txBody>
          <a:bodyPr>
            <a:normAutofit fontScale="90000"/>
          </a:bodyPr>
          <a:lstStyle/>
          <a:p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Constitutiva 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trabajo </a:t>
            </a: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docente.</a:t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Jornadas Institucionales</a:t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Productores de Conocimiento</a:t>
            </a:r>
            <a:b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476672"/>
            <a:ext cx="8640960" cy="15304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sz="4000" cap="all" dirty="0"/>
              <a:t>formación docente permanente y en ejercicio</a:t>
            </a:r>
            <a:endParaRPr lang="es-ES" sz="4000" dirty="0"/>
          </a:p>
          <a:p>
            <a:endParaRPr lang="es-ES" sz="4000" dirty="0"/>
          </a:p>
        </p:txBody>
      </p:sp>
    </p:spTree>
    <p:extLst>
      <p:ext uri="{BB962C8B-B14F-4D97-AF65-F5344CB8AC3E}">
        <p14:creationId xmlns:p14="http://schemas.microsoft.com/office/powerpoint/2010/main" val="310834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AR" b="1" dirty="0"/>
              <a:t>La importancia del análisis de “reflexionar sobre la práctica” </a:t>
            </a:r>
            <a:r>
              <a:rPr lang="es-AR" b="1" u="sng" dirty="0"/>
              <a:t>como derecho al control del proceso de producción de conocimiento sobre nuestro trabajo</a:t>
            </a:r>
            <a:r>
              <a:rPr lang="es-AR" b="1" dirty="0"/>
              <a:t> </a:t>
            </a:r>
            <a:endParaRPr lang="es-ES" dirty="0"/>
          </a:p>
          <a:p>
            <a:r>
              <a:rPr lang="es-AR" dirty="0"/>
              <a:t>debe ser objeto de estudio desde todos y cada uno de los puestos de trabajo de la institución escolar.-</a:t>
            </a:r>
            <a:endParaRPr lang="es-ES"/>
          </a:p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0405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68</TotalTime>
  <Words>219</Words>
  <Application>Microsoft Office PowerPoint</Application>
  <PresentationFormat>Presentación en pantalla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 Black</vt:lpstr>
      <vt:lpstr>Verdana</vt:lpstr>
      <vt:lpstr>Wingdings</vt:lpstr>
      <vt:lpstr>Wingdings 2</vt:lpstr>
      <vt:lpstr>Aspecto</vt:lpstr>
      <vt:lpstr>                                Curriculum –  Trabajo Educativo - Proceso de trabajo.</vt:lpstr>
      <vt:lpstr>Tareas que realiza un trabajador   para cumplir sus trabajo. </vt:lpstr>
      <vt:lpstr>Presentación de PowerPoint</vt:lpstr>
      <vt:lpstr>Presentación de PowerPoint</vt:lpstr>
      <vt:lpstr>- Diseño - Planificación - Intervención - Sistematización de lo que producimos en la escuela. - Evaluación y control </vt:lpstr>
      <vt:lpstr>Presentación de PowerPoint</vt:lpstr>
      <vt:lpstr>Presentación de PowerPoint</vt:lpstr>
      <vt:lpstr>El proceso de trabajo se realiza en un determinado local que requiere condiciones para el trabajo  INDIVIDUAL ESPACIOS PARA EL TRABAJO COLECTIVO  </vt:lpstr>
      <vt:lpstr>                     Constitutiva del trabajo docente. Jornadas Institucionales Productores de Conocimiento </vt:lpstr>
      <vt:lpstr>Presentación de PowerPoint</vt:lpstr>
    </vt:vector>
  </TitlesOfParts>
  <Company>GP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 –  Trabajo Educativo - Proceso de trabajo</dc:title>
  <dc:creator>usuario</dc:creator>
  <cp:lastModifiedBy>Usuario de Windows</cp:lastModifiedBy>
  <cp:revision>13</cp:revision>
  <cp:lastPrinted>2017-10-24T23:26:19Z</cp:lastPrinted>
  <dcterms:created xsi:type="dcterms:W3CDTF">2017-10-23T17:27:23Z</dcterms:created>
  <dcterms:modified xsi:type="dcterms:W3CDTF">2018-06-06T15:50:49Z</dcterms:modified>
</cp:coreProperties>
</file>